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0" r:id="rId2"/>
    <p:sldMasterId id="2147483651" r:id="rId3"/>
  </p:sldMasterIdLst>
  <p:notesMasterIdLst>
    <p:notesMasterId r:id="rId17"/>
  </p:notesMasterIdLst>
  <p:handoutMasterIdLst>
    <p:handoutMasterId r:id="rId18"/>
  </p:handoutMasterIdLst>
  <p:sldIdLst>
    <p:sldId id="256" r:id="rId4"/>
    <p:sldId id="372" r:id="rId5"/>
    <p:sldId id="417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8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898989"/>
    <a:srgbClr val="1F497D"/>
    <a:srgbClr val="C50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76" autoAdjust="0"/>
  </p:normalViewPr>
  <p:slideViewPr>
    <p:cSldViewPr snapToGrid="0" snapToObjects="1">
      <p:cViewPr varScale="1">
        <p:scale>
          <a:sx n="72" d="100"/>
          <a:sy n="72" d="100"/>
        </p:scale>
        <p:origin x="1524" y="54"/>
      </p:cViewPr>
      <p:guideLst>
        <p:guide orient="horz" pos="1281"/>
        <p:guide pos="2880"/>
      </p:guideLst>
    </p:cSldViewPr>
  </p:slideViewPr>
  <p:outlineViewPr>
    <p:cViewPr>
      <p:scale>
        <a:sx n="33" d="100"/>
        <a:sy n="33" d="100"/>
      </p:scale>
      <p:origin x="0" y="4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e-DE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7173A8C-5D47-41FF-ADD0-1BB19C32C0A8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1866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de-DE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de-DE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08C8BFB-2325-4EAF-B6F9-46A4B821F81F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1878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5523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91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C8BFB-2325-4EAF-B6F9-46A4B821F81F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883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5700" y="1627188"/>
            <a:ext cx="7270750" cy="1339850"/>
          </a:xfrm>
        </p:spPr>
        <p:txBody>
          <a:bodyPr anchor="t"/>
          <a:lstStyle>
            <a:lvl1pPr>
              <a:defRPr sz="4400" b="0">
                <a:solidFill>
                  <a:srgbClr val="C50402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5700" y="3886200"/>
            <a:ext cx="6042025" cy="609600"/>
          </a:xfrm>
        </p:spPr>
        <p:txBody>
          <a:bodyPr/>
          <a:lstStyle>
            <a:lvl1pPr>
              <a:defRPr sz="2000">
                <a:solidFill>
                  <a:srgbClr val="C50402"/>
                </a:solidFill>
                <a:ea typeface="ＭＳ Ｐゴシック" charset="-128"/>
                <a:cs typeface="Arial" charset="0"/>
              </a:defRPr>
            </a:lvl1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457200" y="1752600"/>
            <a:ext cx="533400" cy="4953000"/>
          </a:xfrm>
          <a:prstGeom prst="rect">
            <a:avLst/>
          </a:prstGeom>
          <a:solidFill>
            <a:srgbClr val="C504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de-DE" dirty="0">
              <a:solidFill>
                <a:srgbClr val="FFFFFF"/>
              </a:solidFill>
              <a:latin typeface="Calibri" pitchFamily="34" charset="0"/>
              <a:ea typeface="ＭＳ Ｐゴシック" charset="-128"/>
            </a:endParaRPr>
          </a:p>
        </p:txBody>
      </p:sp>
      <p:pic>
        <p:nvPicPr>
          <p:cNvPr id="4105" name="Bild 6" descr="Logo_Tex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838" y="0"/>
            <a:ext cx="26209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BD6E2E-19E9-4EB9-86BE-DCDB0C7F35AC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E152D8-A04F-4A29-814F-34C61C3A2E8F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72263" y="582613"/>
            <a:ext cx="2014537" cy="21447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582613"/>
            <a:ext cx="5891213" cy="21447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0ECC2F-51C5-4FC7-A2D7-F44C5D7F259F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35F09D-CBFE-4C50-9C7E-77E0C10C0D43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95475"/>
            <a:ext cx="3952875" cy="83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3925" y="1895475"/>
            <a:ext cx="3952875" cy="83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BCA7C1-1B1D-40D7-A6FB-387BB3F4508D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3E722E-E959-4059-ADFD-FCBD542DC6C4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72263" y="582613"/>
            <a:ext cx="2014537" cy="21447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582613"/>
            <a:ext cx="5891213" cy="21447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95475"/>
            <a:ext cx="3952875" cy="83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3925" y="1895475"/>
            <a:ext cx="3952875" cy="83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A99449-3988-4752-874D-EFD29638541F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32AA0F-D1C1-4AB0-A75F-FAC1110B04FD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72263" y="582613"/>
            <a:ext cx="2014537" cy="21447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582613"/>
            <a:ext cx="5891213" cy="21447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95475"/>
            <a:ext cx="3952875" cy="83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3925" y="1895475"/>
            <a:ext cx="3952875" cy="83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04CDBC-D9F7-455E-A24F-94D16FE8F718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094CC5-3F75-45DE-AFEE-7790EB682CC9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B463E4-9DF6-4439-BE31-E641FBAEE498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76949D-D8B3-4E75-88AB-5F0852C93251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42888A-F9DA-4726-AC1E-E78ADB943E79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6C4FB6-DF90-4333-BB47-47E840B6B637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12D435-14F6-40CC-85DA-DC40E7094040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BDDE3D-C4DF-4E52-AB9E-25BC7123ED50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47881-6121-40B2-A3BF-512913AEAF16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AE3E3B-CBE4-44C5-8CF6-A734653A76AF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E8F66-AB34-499E-9CA9-C34E1BA6B493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72CA92-E4E7-4E91-B9C8-3946182C54CD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582613"/>
            <a:ext cx="8058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95475"/>
            <a:ext cx="80581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584950"/>
            <a:ext cx="106997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0316F065-1779-41DB-9BC9-0EBB4FBDDE9C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0713" y="6538913"/>
            <a:ext cx="4460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2554A6-D873-4F9F-BCD8-4C53195D3395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28" name="Rechteck 27"/>
          <p:cNvSpPr/>
          <p:nvPr/>
        </p:nvSpPr>
        <p:spPr>
          <a:xfrm flipH="1">
            <a:off x="0" y="947738"/>
            <a:ext cx="152400" cy="59102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de-DE" dirty="0">
              <a:solidFill>
                <a:srgbClr val="FFFFFF"/>
              </a:solidFill>
              <a:latin typeface="Calibri" pitchFamily="34" charset="0"/>
              <a:ea typeface="ＭＳ Ｐゴシック" charset="-128"/>
            </a:endParaRPr>
          </a:p>
        </p:txBody>
      </p:sp>
      <p:pic>
        <p:nvPicPr>
          <p:cNvPr id="1033" name="Bild 9" descr="Logo_alone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0"/>
            <a:ext cx="461963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01850" y="6584950"/>
            <a:ext cx="57340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r>
              <a:rPr lang="de-DE"/>
              <a:t>Prof. Dr. Robert Müller-Török</a:t>
            </a:r>
            <a:endParaRPr lang="de-DE" dirty="0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66675" y="6534150"/>
            <a:ext cx="1133475" cy="0"/>
          </a:xfrm>
          <a:prstGeom prst="line">
            <a:avLst/>
          </a:prstGeom>
          <a:noFill/>
          <a:ln w="12700">
            <a:solidFill>
              <a:srgbClr val="D9D9D9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69863" algn="l" rtl="0" eaLnBrk="1" fontAlgn="base" hangingPunct="1">
        <a:spcBef>
          <a:spcPct val="20000"/>
        </a:spcBef>
        <a:spcAft>
          <a:spcPct val="0"/>
        </a:spcAft>
        <a:buClr>
          <a:srgbClr val="898989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349250" indent="-176213" algn="l" rtl="0" eaLnBrk="1" fontAlgn="base" hangingPunct="1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582613"/>
            <a:ext cx="805815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95475"/>
            <a:ext cx="805815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69863" algn="l" rtl="0" fontAlgn="base">
        <a:spcBef>
          <a:spcPct val="20000"/>
        </a:spcBef>
        <a:spcAft>
          <a:spcPct val="0"/>
        </a:spcAft>
        <a:buClr>
          <a:srgbClr val="898989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349250" indent="-176213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582613"/>
            <a:ext cx="805815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95475"/>
            <a:ext cx="8058150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F497D"/>
          </a:solidFill>
          <a:latin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1450" indent="-169863" algn="l" rtl="0" fontAlgn="base">
        <a:spcBef>
          <a:spcPct val="20000"/>
        </a:spcBef>
        <a:spcAft>
          <a:spcPct val="0"/>
        </a:spcAft>
        <a:buClr>
          <a:srgbClr val="898989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349250" indent="-176213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98989"/>
        </a:buClr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4699" y="4309110"/>
            <a:ext cx="7519670" cy="1046440"/>
          </a:xfrm>
        </p:spPr>
        <p:txBody>
          <a:bodyPr/>
          <a:lstStyle/>
          <a:p>
            <a:r>
              <a:rPr lang="en-US" dirty="0" err="1"/>
              <a:t>Kammerrechtstag</a:t>
            </a:r>
            <a:r>
              <a:rPr lang="en-US" dirty="0"/>
              <a:t> 2021</a:t>
            </a:r>
          </a:p>
          <a:p>
            <a:r>
              <a:rPr lang="en-US" dirty="0"/>
              <a:t>23./24. </a:t>
            </a:r>
            <a:r>
              <a:rPr lang="en-US" dirty="0" err="1"/>
              <a:t>Septembeetmber</a:t>
            </a:r>
            <a:r>
              <a:rPr lang="en-US" dirty="0"/>
              <a:t> 2021</a:t>
            </a:r>
          </a:p>
          <a:p>
            <a:r>
              <a:rPr lang="en-US" dirty="0"/>
              <a:t>Prof. Dr. Arne Pautsch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155700" y="1627188"/>
            <a:ext cx="7793990" cy="6586418"/>
          </a:xfrm>
        </p:spPr>
        <p:txBody>
          <a:bodyPr/>
          <a:lstStyle/>
          <a:p>
            <a:br>
              <a:rPr lang="en-US" dirty="0"/>
            </a:br>
            <a:r>
              <a:rPr lang="en-US" sz="3200" dirty="0"/>
              <a:t>Die Reform des IHK-</a:t>
            </a:r>
            <a:r>
              <a:rPr lang="en-US" sz="3200" dirty="0" err="1"/>
              <a:t>Gesetzes</a:t>
            </a:r>
            <a:r>
              <a:rPr lang="en-US" sz="3200" dirty="0"/>
              <a:t> –</a:t>
            </a:r>
            <a:br>
              <a:rPr lang="en-US" sz="3200" dirty="0"/>
            </a:br>
            <a:r>
              <a:rPr lang="en-US" sz="3200" dirty="0" err="1"/>
              <a:t>Kommentar</a:t>
            </a:r>
            <a:r>
              <a:rPr lang="en-US" sz="3200" dirty="0"/>
              <a:t> </a:t>
            </a:r>
            <a:r>
              <a:rPr lang="en-US" sz="3200" dirty="0" err="1"/>
              <a:t>aus</a:t>
            </a:r>
            <a:r>
              <a:rPr lang="en-US" sz="3200" dirty="0"/>
              <a:t> Sicht des </a:t>
            </a:r>
            <a:r>
              <a:rPr lang="en-US" sz="3200" dirty="0" err="1"/>
              <a:t>Verwaltungsorganisationsrechts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09074"/>
            <a:ext cx="8058150" cy="738664"/>
          </a:xfrm>
        </p:spPr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Zulässigkeit</a:t>
            </a:r>
            <a:r>
              <a:rPr lang="en-US" dirty="0"/>
              <a:t> und </a:t>
            </a:r>
            <a:r>
              <a:rPr lang="en-US" dirty="0" err="1"/>
              <a:t>Grenzen</a:t>
            </a:r>
            <a:r>
              <a:rPr lang="en-US" dirty="0"/>
              <a:t> der Wahl </a:t>
            </a:r>
            <a:r>
              <a:rPr lang="en-US" dirty="0" err="1"/>
              <a:t>privatrechtlicher</a:t>
            </a:r>
            <a:r>
              <a:rPr lang="en-US" dirty="0"/>
              <a:t>    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Rechtsformen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524385" y="1687524"/>
            <a:ext cx="93721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err="1"/>
              <a:t>Daher</a:t>
            </a:r>
            <a:r>
              <a:rPr lang="en-US" dirty="0"/>
              <a:t> </a:t>
            </a:r>
            <a:r>
              <a:rPr lang="en-US" dirty="0" err="1"/>
              <a:t>dürfte</a:t>
            </a:r>
            <a:r>
              <a:rPr lang="en-US" dirty="0"/>
              <a:t> die auf die </a:t>
            </a:r>
            <a:r>
              <a:rPr lang="en-US" dirty="0" err="1"/>
              <a:t>Organisationsgewalt</a:t>
            </a:r>
            <a:r>
              <a:rPr lang="en-US" dirty="0"/>
              <a:t> der </a:t>
            </a:r>
            <a:r>
              <a:rPr lang="en-US" dirty="0" err="1"/>
              <a:t>Kammern</a:t>
            </a:r>
            <a:r>
              <a:rPr lang="en-US" dirty="0"/>
              <a:t> </a:t>
            </a:r>
            <a:r>
              <a:rPr lang="en-US" dirty="0" err="1"/>
              <a:t>gestützte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- </a:t>
            </a:r>
            <a:r>
              <a:rPr lang="en-US" dirty="0" err="1"/>
              <a:t>weitgehend</a:t>
            </a:r>
            <a:r>
              <a:rPr lang="en-US" dirty="0"/>
              <a:t> </a:t>
            </a:r>
            <a:r>
              <a:rPr lang="en-US" dirty="0" err="1"/>
              <a:t>freie</a:t>
            </a:r>
            <a:r>
              <a:rPr lang="en-US" dirty="0"/>
              <a:t> – Wahl </a:t>
            </a:r>
            <a:r>
              <a:rPr lang="en-US" dirty="0" err="1"/>
              <a:t>privatrechtlicher</a:t>
            </a:r>
            <a:r>
              <a:rPr lang="en-US" dirty="0"/>
              <a:t> </a:t>
            </a:r>
            <a:r>
              <a:rPr lang="en-US" dirty="0" err="1"/>
              <a:t>Handlungsformen</a:t>
            </a:r>
            <a:r>
              <a:rPr lang="en-US" dirty="0"/>
              <a:t> </a:t>
            </a:r>
            <a:r>
              <a:rPr lang="en-US" dirty="0" err="1"/>
              <a:t>dann</a:t>
            </a:r>
            <a:r>
              <a:rPr lang="en-US" dirty="0"/>
              <a:t> </a:t>
            </a:r>
            <a:r>
              <a:rPr lang="en-US" dirty="0" err="1"/>
              <a:t>begrenzt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sein, </a:t>
            </a:r>
            <a:r>
              <a:rPr lang="en-US" dirty="0" err="1"/>
              <a:t>wenn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sich</a:t>
            </a:r>
            <a:r>
              <a:rPr lang="en-US" dirty="0"/>
              <a:t> um </a:t>
            </a:r>
            <a:r>
              <a:rPr lang="en-US" dirty="0" err="1"/>
              <a:t>Kammeraufgaben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hoheitlichem</a:t>
            </a:r>
            <a:r>
              <a:rPr lang="en-US" dirty="0"/>
              <a:t> </a:t>
            </a:r>
            <a:r>
              <a:rPr lang="en-US" dirty="0" err="1"/>
              <a:t>Charakter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handelt</a:t>
            </a:r>
            <a:r>
              <a:rPr lang="en-US" dirty="0"/>
              <a:t> (also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Wesentlichen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den “</a:t>
            </a:r>
            <a:r>
              <a:rPr lang="en-US" dirty="0" err="1"/>
              <a:t>übertragenen</a:t>
            </a:r>
            <a:r>
              <a:rPr lang="en-US" dirty="0"/>
              <a:t> </a:t>
            </a:r>
            <a:r>
              <a:rPr lang="en-US" dirty="0" err="1"/>
              <a:t>Angelegenheiten</a:t>
            </a:r>
            <a:r>
              <a:rPr lang="en-US" dirty="0"/>
              <a:t>”).    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Dies </a:t>
            </a:r>
            <a:r>
              <a:rPr lang="en-US" dirty="0" err="1"/>
              <a:t>erfordert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der </a:t>
            </a:r>
            <a:r>
              <a:rPr lang="en-US" dirty="0" err="1"/>
              <a:t>Organisationsorinetierung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allem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strikte</a:t>
            </a:r>
            <a:r>
              <a:rPr lang="en-US" dirty="0"/>
              <a:t> 	</a:t>
            </a:r>
            <a:r>
              <a:rPr lang="en-US" dirty="0" err="1"/>
              <a:t>Orientierung</a:t>
            </a:r>
            <a:r>
              <a:rPr lang="en-US" dirty="0"/>
              <a:t> am </a:t>
            </a:r>
            <a:r>
              <a:rPr lang="en-US" dirty="0" err="1"/>
              <a:t>Charakter</a:t>
            </a:r>
            <a:r>
              <a:rPr lang="en-US" dirty="0"/>
              <a:t> der </a:t>
            </a:r>
            <a:r>
              <a:rPr lang="en-US" dirty="0" err="1"/>
              <a:t>jeweiligen</a:t>
            </a:r>
            <a:r>
              <a:rPr lang="en-US" dirty="0"/>
              <a:t> </a:t>
            </a:r>
            <a:r>
              <a:rPr lang="en-US" dirty="0" err="1"/>
              <a:t>Kammeraufgabe</a:t>
            </a:r>
            <a:r>
              <a:rPr lang="en-US" dirty="0"/>
              <a:t>  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628650" y="1143879"/>
            <a:ext cx="8143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3. Begrenzung durch hoheitlichen Charakter von Kammeraufgaben</a:t>
            </a:r>
          </a:p>
        </p:txBody>
      </p:sp>
    </p:spTree>
    <p:extLst>
      <p:ext uri="{BB962C8B-B14F-4D97-AF65-F5344CB8AC3E}">
        <p14:creationId xmlns:p14="http://schemas.microsoft.com/office/powerpoint/2010/main" val="2846297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09074"/>
            <a:ext cx="8058150" cy="738664"/>
          </a:xfrm>
        </p:spPr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Zulässigkeit</a:t>
            </a:r>
            <a:r>
              <a:rPr lang="en-US" dirty="0"/>
              <a:t> und </a:t>
            </a:r>
            <a:r>
              <a:rPr lang="en-US" dirty="0" err="1"/>
              <a:t>Grenzen</a:t>
            </a:r>
            <a:r>
              <a:rPr lang="en-US" dirty="0"/>
              <a:t> der Wahl </a:t>
            </a:r>
            <a:r>
              <a:rPr lang="en-US" dirty="0" err="1"/>
              <a:t>privatrechtlicher</a:t>
            </a:r>
            <a:r>
              <a:rPr lang="en-US" dirty="0"/>
              <a:t>    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Rechtsformen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524385" y="1687524"/>
            <a:ext cx="93721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err="1"/>
              <a:t>Folge</a:t>
            </a:r>
            <a:r>
              <a:rPr lang="en-US" dirty="0"/>
              <a:t> </a:t>
            </a:r>
            <a:r>
              <a:rPr lang="en-US" dirty="0" err="1"/>
              <a:t>daraus</a:t>
            </a:r>
            <a:r>
              <a:rPr lang="en-US" dirty="0"/>
              <a:t>: </a:t>
            </a:r>
            <a:r>
              <a:rPr lang="en-US" dirty="0" err="1"/>
              <a:t>Bei</a:t>
            </a:r>
            <a:r>
              <a:rPr lang="en-US" dirty="0"/>
              <a:t> “</a:t>
            </a:r>
            <a:r>
              <a:rPr lang="en-US" dirty="0" err="1"/>
              <a:t>Privatisierungsentscheidungen</a:t>
            </a:r>
            <a:r>
              <a:rPr lang="en-US" dirty="0"/>
              <a:t>” </a:t>
            </a:r>
            <a:r>
              <a:rPr lang="en-US" dirty="0" err="1"/>
              <a:t>kommt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nur</a:t>
            </a:r>
            <a:r>
              <a:rPr lang="en-US" dirty="0"/>
              <a:t> auf </a:t>
            </a:r>
            <a:br>
              <a:rPr lang="en-US" dirty="0"/>
            </a:br>
            <a:r>
              <a:rPr lang="en-US" dirty="0"/>
              <a:t>	die “</a:t>
            </a:r>
            <a:r>
              <a:rPr lang="en-US" dirty="0" err="1"/>
              <a:t>Deckung</a:t>
            </a:r>
            <a:r>
              <a:rPr lang="en-US" dirty="0"/>
              <a:t>” </a:t>
            </a:r>
            <a:r>
              <a:rPr lang="en-US" dirty="0" err="1"/>
              <a:t>durch</a:t>
            </a:r>
            <a:r>
              <a:rPr lang="en-US" dirty="0"/>
              <a:t> die </a:t>
            </a:r>
            <a:r>
              <a:rPr lang="en-US" dirty="0" err="1"/>
              <a:t>Organisationsgewalt</a:t>
            </a:r>
            <a:r>
              <a:rPr lang="en-US" dirty="0"/>
              <a:t> </a:t>
            </a:r>
            <a:r>
              <a:rPr lang="en-US" dirty="0" err="1"/>
              <a:t>sowie</a:t>
            </a:r>
            <a:r>
              <a:rPr lang="en-US" dirty="0"/>
              <a:t> </a:t>
            </a:r>
            <a:r>
              <a:rPr lang="en-US" dirty="0" err="1"/>
              <a:t>ggf</a:t>
            </a:r>
            <a:r>
              <a:rPr lang="en-US" dirty="0"/>
              <a:t>. das 	</a:t>
            </a:r>
            <a:r>
              <a:rPr lang="en-US" dirty="0" err="1"/>
              <a:t>Interessenförderungsgebot</a:t>
            </a:r>
            <a:r>
              <a:rPr lang="en-US" dirty="0"/>
              <a:t> an, </a:t>
            </a:r>
            <a:r>
              <a:rPr lang="en-US" dirty="0" err="1"/>
              <a:t>sondern</a:t>
            </a:r>
            <a:r>
              <a:rPr lang="en-US" dirty="0"/>
              <a:t> </a:t>
            </a:r>
            <a:r>
              <a:rPr lang="en-US" dirty="0" err="1"/>
              <a:t>maßgeblich</a:t>
            </a:r>
            <a:r>
              <a:rPr lang="en-US" dirty="0"/>
              <a:t> auf die </a:t>
            </a:r>
            <a:r>
              <a:rPr lang="en-US" dirty="0" err="1"/>
              <a:t>nach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Kammerarten</a:t>
            </a:r>
            <a:r>
              <a:rPr lang="en-US" dirty="0"/>
              <a:t> in </a:t>
            </a:r>
            <a:r>
              <a:rPr lang="en-US" dirty="0" err="1"/>
              <a:t>unterschiedlichem</a:t>
            </a:r>
            <a:r>
              <a:rPr lang="en-US" dirty="0"/>
              <a:t> </a:t>
            </a:r>
            <a:r>
              <a:rPr lang="en-US" dirty="0" err="1"/>
              <a:t>Maße</a:t>
            </a:r>
            <a:r>
              <a:rPr lang="en-US" dirty="0"/>
              <a:t> “</a:t>
            </a:r>
            <a:r>
              <a:rPr lang="en-US" dirty="0" err="1"/>
              <a:t>hoheitlich</a:t>
            </a:r>
            <a:r>
              <a:rPr lang="en-US" dirty="0"/>
              <a:t>” </a:t>
            </a:r>
            <a:r>
              <a:rPr lang="en-US" dirty="0" err="1"/>
              <a:t>geprägten</a:t>
            </a:r>
            <a:r>
              <a:rPr lang="en-US" dirty="0"/>
              <a:t> 	</a:t>
            </a:r>
            <a:r>
              <a:rPr lang="en-US" dirty="0" err="1"/>
              <a:t>Kammeraufgaben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“</a:t>
            </a:r>
            <a:r>
              <a:rPr lang="en-US" dirty="0" err="1"/>
              <a:t>Staatsaufgabenlehre</a:t>
            </a:r>
            <a:r>
              <a:rPr lang="en-US" dirty="0"/>
              <a:t>”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damit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maßgebliche</a:t>
            </a:r>
            <a:r>
              <a:rPr lang="en-US" dirty="0"/>
              <a:t> </a:t>
            </a:r>
            <a:r>
              <a:rPr lang="en-US" dirty="0" err="1"/>
              <a:t>Richtgröße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Zulässigkeit</a:t>
            </a:r>
            <a:r>
              <a:rPr lang="en-US" dirty="0"/>
              <a:t> – </a:t>
            </a:r>
            <a:r>
              <a:rPr lang="en-US" dirty="0" err="1"/>
              <a:t>v.a.</a:t>
            </a:r>
            <a:r>
              <a:rPr lang="en-US" dirty="0"/>
              <a:t> </a:t>
            </a:r>
            <a:r>
              <a:rPr lang="en-US" dirty="0" err="1"/>
              <a:t>aber</a:t>
            </a:r>
            <a:r>
              <a:rPr lang="en-US" dirty="0"/>
              <a:t> die </a:t>
            </a:r>
            <a:r>
              <a:rPr lang="en-US" dirty="0" err="1"/>
              <a:t>Reichweite</a:t>
            </a:r>
            <a:r>
              <a:rPr lang="en-US" dirty="0"/>
              <a:t> – der </a:t>
            </a:r>
            <a:r>
              <a:rPr lang="en-US" dirty="0" err="1"/>
              <a:t>Erledigung</a:t>
            </a:r>
            <a:r>
              <a:rPr lang="en-US" dirty="0"/>
              <a:t> von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Kammeraufgaben</a:t>
            </a:r>
            <a:r>
              <a:rPr lang="en-US" dirty="0"/>
              <a:t> in </a:t>
            </a:r>
            <a:r>
              <a:rPr lang="en-US" dirty="0" err="1"/>
              <a:t>Privatrechtsform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  </a:t>
            </a:r>
            <a:r>
              <a:rPr lang="en-US" dirty="0" err="1"/>
              <a:t>Zusätzlich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bedenken</a:t>
            </a:r>
            <a:r>
              <a:rPr lang="en-US" dirty="0"/>
              <a:t>: </a:t>
            </a:r>
            <a:r>
              <a:rPr lang="en-US" dirty="0" err="1"/>
              <a:t>Abgrenzung</a:t>
            </a:r>
            <a:r>
              <a:rPr lang="en-US" dirty="0"/>
              <a:t> von </a:t>
            </a:r>
            <a:r>
              <a:rPr lang="en-US" dirty="0" err="1"/>
              <a:t>Verwaltungsprivatrecht</a:t>
            </a:r>
            <a:r>
              <a:rPr lang="en-US" dirty="0"/>
              <a:t> und 	</a:t>
            </a:r>
            <a:r>
              <a:rPr lang="en-US" dirty="0" err="1"/>
              <a:t>erwerbswirtschaftlicher</a:t>
            </a:r>
            <a:r>
              <a:rPr lang="en-US" dirty="0"/>
              <a:t> </a:t>
            </a:r>
            <a:r>
              <a:rPr lang="en-US" dirty="0" err="1"/>
              <a:t>Betätigung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den </a:t>
            </a:r>
            <a:r>
              <a:rPr lang="en-US" dirty="0" err="1"/>
              <a:t>Kammern</a:t>
            </a:r>
            <a:r>
              <a:rPr lang="en-US" dirty="0"/>
              <a:t> </a:t>
            </a:r>
            <a:r>
              <a:rPr lang="en-US" dirty="0" err="1"/>
              <a:t>meist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trennscharf</a:t>
            </a:r>
            <a:r>
              <a:rPr lang="en-US" dirty="0"/>
              <a:t> </a:t>
            </a:r>
            <a:r>
              <a:rPr lang="en-US" dirty="0" err="1"/>
              <a:t>möglich</a:t>
            </a:r>
            <a:r>
              <a:rPr lang="en-US" dirty="0"/>
              <a:t>      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38039" y="1143879"/>
            <a:ext cx="877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4. Notwendigkeit einer Differenzierung nach Kammerarten/Kammeraufgaben?</a:t>
            </a:r>
          </a:p>
        </p:txBody>
      </p:sp>
    </p:spTree>
    <p:extLst>
      <p:ext uri="{BB962C8B-B14F-4D97-AF65-F5344CB8AC3E}">
        <p14:creationId xmlns:p14="http://schemas.microsoft.com/office/powerpoint/2010/main" val="314772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09074"/>
            <a:ext cx="8058150" cy="738664"/>
          </a:xfrm>
        </p:spPr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Zulässigkeit</a:t>
            </a:r>
            <a:r>
              <a:rPr lang="en-US" dirty="0"/>
              <a:t> und </a:t>
            </a:r>
            <a:r>
              <a:rPr lang="en-US" dirty="0" err="1"/>
              <a:t>Grenzen</a:t>
            </a:r>
            <a:r>
              <a:rPr lang="en-US" dirty="0"/>
              <a:t> der Wahl </a:t>
            </a:r>
            <a:r>
              <a:rPr lang="en-US" dirty="0" err="1"/>
              <a:t>privatrechtlicher</a:t>
            </a:r>
            <a:r>
              <a:rPr lang="en-US" dirty="0"/>
              <a:t>    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Rechtsformen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282788" y="1687524"/>
            <a:ext cx="937217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err="1"/>
              <a:t>Stärkere</a:t>
            </a:r>
            <a:r>
              <a:rPr lang="en-US" dirty="0"/>
              <a:t> </a:t>
            </a:r>
            <a:r>
              <a:rPr lang="en-US" dirty="0" err="1"/>
              <a:t>Ausdifferenzierung</a:t>
            </a:r>
            <a:r>
              <a:rPr lang="en-US" dirty="0"/>
              <a:t> der </a:t>
            </a:r>
            <a:r>
              <a:rPr lang="en-US" dirty="0" err="1"/>
              <a:t>Handlungsformenwahl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Kammerrecht</a:t>
            </a:r>
            <a:r>
              <a:rPr lang="en-US" dirty="0"/>
              <a:t> und 	</a:t>
            </a:r>
            <a:r>
              <a:rPr lang="en-US" dirty="0" err="1"/>
              <a:t>Abgrenzung</a:t>
            </a:r>
            <a:r>
              <a:rPr lang="en-US" dirty="0"/>
              <a:t> </a:t>
            </a:r>
            <a:r>
              <a:rPr lang="en-US" dirty="0" err="1"/>
              <a:t>hoheitlicher</a:t>
            </a:r>
            <a:r>
              <a:rPr lang="en-US" dirty="0"/>
              <a:t> </a:t>
            </a:r>
            <a:r>
              <a:rPr lang="en-US" dirty="0" err="1"/>
              <a:t>Aufgabenerledigung</a:t>
            </a:r>
            <a:r>
              <a:rPr lang="en-US" dirty="0"/>
              <a:t> in </a:t>
            </a:r>
            <a:r>
              <a:rPr lang="en-US" dirty="0" err="1"/>
              <a:t>Privatrechtsform</a:t>
            </a:r>
            <a:r>
              <a:rPr lang="en-US" dirty="0"/>
              <a:t> von der 	</a:t>
            </a:r>
            <a:r>
              <a:rPr lang="en-US" dirty="0" err="1"/>
              <a:t>zulässigen</a:t>
            </a:r>
            <a:r>
              <a:rPr lang="en-US" dirty="0"/>
              <a:t> </a:t>
            </a:r>
            <a:r>
              <a:rPr lang="en-US" dirty="0" err="1"/>
              <a:t>wirtschaftlichen</a:t>
            </a:r>
            <a:r>
              <a:rPr lang="en-US" dirty="0"/>
              <a:t> </a:t>
            </a:r>
            <a:r>
              <a:rPr lang="en-US" dirty="0" err="1"/>
              <a:t>Betätigung</a:t>
            </a:r>
            <a:r>
              <a:rPr lang="en-US" dirty="0"/>
              <a:t> der </a:t>
            </a:r>
            <a:r>
              <a:rPr lang="en-US" dirty="0" err="1"/>
              <a:t>Kammern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err="1"/>
              <a:t>Wie</a:t>
            </a:r>
            <a:r>
              <a:rPr lang="en-US" dirty="0"/>
              <a:t>? </a:t>
            </a:r>
            <a:r>
              <a:rPr lang="en-US" dirty="0" err="1"/>
              <a:t>Mögliches</a:t>
            </a:r>
            <a:r>
              <a:rPr lang="en-US" dirty="0"/>
              <a:t> </a:t>
            </a:r>
            <a:r>
              <a:rPr lang="en-US" dirty="0" err="1"/>
              <a:t>Vorbild</a:t>
            </a:r>
            <a:r>
              <a:rPr lang="en-US" dirty="0"/>
              <a:t>: </a:t>
            </a:r>
            <a:r>
              <a:rPr lang="en-US" dirty="0" err="1"/>
              <a:t>Bestimmungen</a:t>
            </a:r>
            <a:r>
              <a:rPr lang="en-US" dirty="0"/>
              <a:t> der </a:t>
            </a:r>
            <a:r>
              <a:rPr lang="en-US" dirty="0" err="1"/>
              <a:t>Kommunalgesetze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die 	</a:t>
            </a:r>
            <a:r>
              <a:rPr lang="en-US" dirty="0" err="1"/>
              <a:t>wirtschaftliche</a:t>
            </a:r>
            <a:r>
              <a:rPr lang="en-US" dirty="0"/>
              <a:t> </a:t>
            </a:r>
            <a:r>
              <a:rPr lang="en-US" dirty="0" err="1"/>
              <a:t>Betätigung</a:t>
            </a:r>
            <a:r>
              <a:rPr lang="en-US" dirty="0"/>
              <a:t> (</a:t>
            </a:r>
            <a:r>
              <a:rPr lang="en-US" dirty="0" err="1"/>
              <a:t>vgl</a:t>
            </a:r>
            <a:r>
              <a:rPr lang="en-US" dirty="0"/>
              <a:t>. §§ 102 ff. </a:t>
            </a:r>
            <a:r>
              <a:rPr lang="en-US" dirty="0" err="1"/>
              <a:t>GemO</a:t>
            </a:r>
            <a:r>
              <a:rPr lang="en-US" dirty="0"/>
              <a:t> BW)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 </a:t>
            </a:r>
            <a:r>
              <a:rPr lang="en-US" dirty="0" err="1"/>
              <a:t>Schaffung</a:t>
            </a:r>
            <a:r>
              <a:rPr lang="en-US" dirty="0"/>
              <a:t> </a:t>
            </a:r>
            <a:r>
              <a:rPr lang="en-US" dirty="0" err="1"/>
              <a:t>eines</a:t>
            </a:r>
            <a:r>
              <a:rPr lang="en-US" dirty="0"/>
              <a:t> “</a:t>
            </a:r>
            <a:r>
              <a:rPr lang="en-US" dirty="0" err="1"/>
              <a:t>Kammerwirtschaftsrechts</a:t>
            </a:r>
            <a:r>
              <a:rPr lang="en-US" dirty="0"/>
              <a:t>” 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538039" y="1143879"/>
            <a:ext cx="877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5. Perspektiven einer Weiterentwicklung</a:t>
            </a:r>
          </a:p>
        </p:txBody>
      </p:sp>
    </p:spTree>
    <p:extLst>
      <p:ext uri="{BB962C8B-B14F-4D97-AF65-F5344CB8AC3E}">
        <p14:creationId xmlns:p14="http://schemas.microsoft.com/office/powerpoint/2010/main" val="338517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578406"/>
            <a:ext cx="8058150" cy="369332"/>
          </a:xfrm>
        </p:spPr>
        <p:txBody>
          <a:bodyPr/>
          <a:lstStyle/>
          <a:p>
            <a:r>
              <a:rPr lang="en-US" dirty="0"/>
              <a:t>IV. </a:t>
            </a:r>
            <a:r>
              <a:rPr lang="en-US" dirty="0" err="1"/>
              <a:t>Fazit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524385" y="1687524"/>
            <a:ext cx="937217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err="1"/>
              <a:t>Doch</a:t>
            </a:r>
            <a:r>
              <a:rPr lang="en-US" dirty="0"/>
              <a:t> </a:t>
            </a:r>
            <a:r>
              <a:rPr lang="en-US" dirty="0" err="1"/>
              <a:t>kein</a:t>
            </a:r>
            <a:r>
              <a:rPr lang="en-US" dirty="0"/>
              <a:t> </a:t>
            </a:r>
            <a:r>
              <a:rPr lang="en-US" dirty="0" err="1"/>
              <a:t>neues</a:t>
            </a:r>
            <a:r>
              <a:rPr lang="en-US" dirty="0"/>
              <a:t> “</a:t>
            </a:r>
            <a:r>
              <a:rPr lang="en-US" dirty="0" err="1"/>
              <a:t>altes</a:t>
            </a:r>
            <a:r>
              <a:rPr lang="en-US" dirty="0"/>
              <a:t> Problem”? 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err="1"/>
              <a:t>Wegen</a:t>
            </a:r>
            <a:r>
              <a:rPr lang="en-US" dirty="0"/>
              <a:t> der </a:t>
            </a:r>
            <a:r>
              <a:rPr lang="en-US" dirty="0" err="1"/>
              <a:t>verfassungsrechtlichen</a:t>
            </a:r>
            <a:r>
              <a:rPr lang="en-US" dirty="0"/>
              <a:t> </a:t>
            </a:r>
            <a:r>
              <a:rPr lang="en-US" dirty="0" err="1"/>
              <a:t>Bindungen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jedenfalls</a:t>
            </a:r>
            <a:r>
              <a:rPr lang="en-US" dirty="0"/>
              <a:t> in </a:t>
            </a:r>
            <a:r>
              <a:rPr lang="en-US" dirty="0" err="1"/>
              <a:t>Teilen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stärkere</a:t>
            </a:r>
            <a:r>
              <a:rPr lang="en-US" dirty="0"/>
              <a:t> </a:t>
            </a:r>
            <a:r>
              <a:rPr lang="en-US" dirty="0" err="1"/>
              <a:t>Konturierung</a:t>
            </a:r>
            <a:r>
              <a:rPr lang="en-US" dirty="0"/>
              <a:t> der </a:t>
            </a:r>
            <a:r>
              <a:rPr lang="en-US" dirty="0" err="1"/>
              <a:t>privatrechtlichen</a:t>
            </a:r>
            <a:r>
              <a:rPr lang="en-US" dirty="0"/>
              <a:t> </a:t>
            </a:r>
            <a:r>
              <a:rPr lang="en-US" dirty="0" err="1"/>
              <a:t>Aufgabenerledigung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den 	</a:t>
            </a:r>
            <a:r>
              <a:rPr lang="en-US" dirty="0" err="1"/>
              <a:t>Gesetzgeber</a:t>
            </a:r>
            <a:r>
              <a:rPr lang="en-US" dirty="0"/>
              <a:t> in den </a:t>
            </a:r>
            <a:r>
              <a:rPr lang="en-US" dirty="0" err="1"/>
              <a:t>Kammergesetzen</a:t>
            </a:r>
            <a:r>
              <a:rPr lang="en-US" dirty="0"/>
              <a:t> </a:t>
            </a:r>
            <a:r>
              <a:rPr lang="en-US" dirty="0" err="1"/>
              <a:t>erwägenswert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 Dies gilt </a:t>
            </a:r>
            <a:r>
              <a:rPr lang="en-US" dirty="0" err="1"/>
              <a:t>ungeachtet</a:t>
            </a:r>
            <a:r>
              <a:rPr lang="en-US" dirty="0"/>
              <a:t> der </a:t>
            </a:r>
            <a:r>
              <a:rPr lang="en-US" dirty="0" err="1"/>
              <a:t>wohl</a:t>
            </a:r>
            <a:r>
              <a:rPr lang="en-US" dirty="0"/>
              <a:t> </a:t>
            </a:r>
            <a:r>
              <a:rPr lang="en-US" dirty="0" err="1"/>
              <a:t>gefestigten</a:t>
            </a:r>
            <a:r>
              <a:rPr lang="en-US" dirty="0"/>
              <a:t> </a:t>
            </a:r>
            <a:r>
              <a:rPr lang="en-US" dirty="0" err="1"/>
              <a:t>Rechtsprechung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Gründung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und </a:t>
            </a:r>
            <a:r>
              <a:rPr lang="en-US" dirty="0" err="1"/>
              <a:t>Beteiligung</a:t>
            </a:r>
            <a:r>
              <a:rPr lang="en-US" dirty="0"/>
              <a:t> von/an </a:t>
            </a:r>
            <a:r>
              <a:rPr lang="en-US" dirty="0" err="1"/>
              <a:t>Einrichtungen</a:t>
            </a:r>
            <a:r>
              <a:rPr lang="en-US" dirty="0"/>
              <a:t> in </a:t>
            </a:r>
            <a:r>
              <a:rPr lang="en-US" dirty="0" err="1"/>
              <a:t>Privatrechtsform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allem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Reichweite</a:t>
            </a:r>
            <a:r>
              <a:rPr lang="en-US" dirty="0"/>
              <a:t> (</a:t>
            </a:r>
            <a:r>
              <a:rPr lang="en-US" dirty="0" err="1"/>
              <a:t>erwerbs</a:t>
            </a:r>
            <a:r>
              <a:rPr lang="en-US" dirty="0"/>
              <a:t>-)</a:t>
            </a:r>
            <a:r>
              <a:rPr lang="en-US" dirty="0" err="1"/>
              <a:t>wirtschaftlicher</a:t>
            </a:r>
            <a:r>
              <a:rPr lang="en-US" dirty="0"/>
              <a:t> </a:t>
            </a:r>
            <a:r>
              <a:rPr lang="en-US" dirty="0" err="1"/>
              <a:t>Betätigung</a:t>
            </a:r>
            <a:r>
              <a:rPr lang="en-US" dirty="0"/>
              <a:t> der </a:t>
            </a:r>
            <a:r>
              <a:rPr lang="en-US" dirty="0" err="1"/>
              <a:t>Kammern</a:t>
            </a:r>
            <a:r>
              <a:rPr lang="en-US"/>
              <a:t>.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 “</a:t>
            </a:r>
            <a:r>
              <a:rPr lang="en-US" dirty="0" err="1"/>
              <a:t>Kammerwirtschaftsrecht</a:t>
            </a:r>
            <a:r>
              <a:rPr lang="en-US" dirty="0"/>
              <a:t>”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möglicher</a:t>
            </a:r>
            <a:r>
              <a:rPr lang="en-US" dirty="0"/>
              <a:t> </a:t>
            </a:r>
            <a:r>
              <a:rPr lang="en-US" dirty="0" err="1"/>
              <a:t>Weg</a:t>
            </a:r>
            <a:r>
              <a:rPr lang="en-US" dirty="0"/>
              <a:t>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60298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578406"/>
            <a:ext cx="8058150" cy="369332"/>
          </a:xfrm>
        </p:spPr>
        <p:txBody>
          <a:bodyPr/>
          <a:lstStyle/>
          <a:p>
            <a:r>
              <a:rPr lang="en-US" dirty="0" err="1"/>
              <a:t>Leitfragen</a:t>
            </a:r>
            <a:r>
              <a:rPr lang="en-US" dirty="0"/>
              <a:t>/</a:t>
            </a:r>
            <a:r>
              <a:rPr lang="en-US" dirty="0" err="1"/>
              <a:t>Leitaspekte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-228173" y="1193910"/>
            <a:ext cx="937217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Die “</a:t>
            </a:r>
            <a:r>
              <a:rPr lang="en-US" dirty="0" err="1"/>
              <a:t>Kammerwerdung</a:t>
            </a:r>
            <a:r>
              <a:rPr lang="en-US" dirty="0"/>
              <a:t>” des DIHK: </a:t>
            </a:r>
            <a:r>
              <a:rPr lang="en-US" dirty="0" err="1"/>
              <a:t>Rettungsanker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gesetzgeberische</a:t>
            </a:r>
            <a:r>
              <a:rPr lang="en-US" dirty="0"/>
              <a:t> </a:t>
            </a:r>
            <a:r>
              <a:rPr lang="en-US" dirty="0" err="1"/>
              <a:t>Überreaktion</a:t>
            </a:r>
            <a:r>
              <a:rPr lang="en-US" dirty="0"/>
              <a:t>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Worum</a:t>
            </a:r>
            <a:r>
              <a:rPr lang="en-US" dirty="0"/>
              <a:t> </a:t>
            </a:r>
            <a:r>
              <a:rPr lang="en-US" dirty="0" err="1"/>
              <a:t>geht</a:t>
            </a:r>
            <a:r>
              <a:rPr lang="en-US" dirty="0"/>
              <a:t> es?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Betrachtung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einiger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Aspekte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aus</a:t>
            </a:r>
            <a:r>
              <a:rPr lang="en-US" dirty="0">
                <a:sym typeface="Wingdings" panose="05000000000000000000" pitchFamily="2" charset="2"/>
              </a:rPr>
              <a:t> der Sicht des </a:t>
            </a:r>
            <a:r>
              <a:rPr lang="en-US" dirty="0" err="1">
                <a:sym typeface="Wingdings" panose="05000000000000000000" pitchFamily="2" charset="2"/>
              </a:rPr>
              <a:t>Verwaltungsorganisationsrechts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Verwaltungsorganisationsrecht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Steuerungsressource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err="1">
                <a:sym typeface="Wingdings" panose="05000000000000000000" pitchFamily="2" charset="2"/>
              </a:rPr>
              <a:t>organisationsadäquate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Aufgabenallokation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oder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aufgabenadäquate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Organisationsform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durch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Schaffung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neuer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öffentlich-rechtlicher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Verwaltungsträger</a:t>
            </a:r>
            <a:r>
              <a:rPr lang="en-US" dirty="0">
                <a:sym typeface="Wingdings" panose="05000000000000000000" pitchFamily="2" charset="2"/>
              </a:rPr>
              <a:t>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>
                <a:sym typeface="Wingdings" panose="05000000000000000000" pitchFamily="2" charset="2"/>
              </a:rPr>
              <a:t>Aufgabenbestand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vor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bzw</a:t>
            </a:r>
            <a:r>
              <a:rPr lang="en-US" dirty="0">
                <a:sym typeface="Wingdings" panose="05000000000000000000" pitchFamily="2" charset="2"/>
              </a:rPr>
              <a:t>. </a:t>
            </a:r>
            <a:r>
              <a:rPr lang="en-US" dirty="0" err="1">
                <a:sym typeface="Wingdings" panose="05000000000000000000" pitchFamily="2" charset="2"/>
              </a:rPr>
              <a:t>nach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Errichtung</a:t>
            </a:r>
            <a:r>
              <a:rPr lang="en-US" dirty="0">
                <a:sym typeface="Wingdings" panose="05000000000000000000" pitchFamily="2" charset="2"/>
              </a:rPr>
              <a:t> des DIHK </a:t>
            </a:r>
            <a:r>
              <a:rPr lang="en-US" dirty="0" err="1">
                <a:sym typeface="Wingdings" panose="05000000000000000000" pitchFamily="2" charset="2"/>
              </a:rPr>
              <a:t>KdÖR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durch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Umwandlung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err="1">
                <a:sym typeface="Wingdings" panose="05000000000000000000" pitchFamily="2" charset="2"/>
              </a:rPr>
              <a:t>einer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juristischen</a:t>
            </a:r>
            <a:r>
              <a:rPr lang="en-US" dirty="0">
                <a:sym typeface="Wingdings" panose="05000000000000000000" pitchFamily="2" charset="2"/>
              </a:rPr>
              <a:t> Person des </a:t>
            </a:r>
            <a:r>
              <a:rPr lang="en-US" dirty="0" err="1">
                <a:sym typeface="Wingdings" panose="05000000000000000000" pitchFamily="2" charset="2"/>
              </a:rPr>
              <a:t>Privatrechts</a:t>
            </a:r>
            <a:r>
              <a:rPr lang="en-US" dirty="0">
                <a:sym typeface="Wingdings" panose="05000000000000000000" pitchFamily="2" charset="2"/>
              </a:rPr>
              <a:t> in </a:t>
            </a:r>
            <a:r>
              <a:rPr lang="en-US" dirty="0" err="1">
                <a:sym typeface="Wingdings" panose="05000000000000000000" pitchFamily="2" charset="2"/>
              </a:rPr>
              <a:t>eine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solche</a:t>
            </a:r>
            <a:r>
              <a:rPr lang="en-US" dirty="0">
                <a:sym typeface="Wingdings" panose="05000000000000000000" pitchFamily="2" charset="2"/>
              </a:rPr>
              <a:t> des </a:t>
            </a:r>
            <a:r>
              <a:rPr lang="en-US" dirty="0" err="1">
                <a:sym typeface="Wingdings" panose="05000000000000000000" pitchFamily="2" charset="2"/>
              </a:rPr>
              <a:t>öffentlichen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Rechts</a:t>
            </a:r>
            <a:r>
              <a:rPr lang="en-US" dirty="0">
                <a:sym typeface="Wingdings" panose="05000000000000000000" pitchFamily="2" charset="2"/>
              </a:rPr>
              <a:t>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(§ 13 IHK-G </a:t>
            </a:r>
            <a:r>
              <a:rPr lang="en-US" dirty="0" err="1">
                <a:sym typeface="Wingdings" panose="05000000000000000000" pitchFamily="2" charset="2"/>
              </a:rPr>
              <a:t>n.F.</a:t>
            </a:r>
            <a:r>
              <a:rPr lang="en-US" dirty="0">
                <a:sym typeface="Wingdings" panose="05000000000000000000" pitchFamily="2" charset="2"/>
              </a:rPr>
              <a:t>): </a:t>
            </a:r>
            <a:r>
              <a:rPr lang="en-US" dirty="0" err="1">
                <a:sym typeface="Wingdings" panose="05000000000000000000" pitchFamily="2" charset="2"/>
              </a:rPr>
              <a:t>im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Wesentlichen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nicht-hoheitliche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Aufgaben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bzw</a:t>
            </a:r>
            <a:r>
              <a:rPr lang="en-US" dirty="0">
                <a:sym typeface="Wingdings" panose="05000000000000000000" pitchFamily="2" charset="2"/>
              </a:rPr>
              <a:t>. </a:t>
            </a:r>
            <a:r>
              <a:rPr lang="en-US" dirty="0" err="1">
                <a:sym typeface="Wingdings" panose="05000000000000000000" pitchFamily="2" charset="2"/>
              </a:rPr>
              <a:t>solche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ausdrücklich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ausgenommen</a:t>
            </a: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>
                <a:sym typeface="Wingdings" panose="05000000000000000000" pitchFamily="2" charset="2"/>
              </a:rPr>
              <a:t>Reichweite</a:t>
            </a:r>
            <a:r>
              <a:rPr lang="en-US" dirty="0">
                <a:sym typeface="Wingdings" panose="05000000000000000000" pitchFamily="2" charset="2"/>
              </a:rPr>
              <a:t> des </a:t>
            </a:r>
            <a:r>
              <a:rPr lang="en-US" dirty="0" err="1">
                <a:sym typeface="Wingdings" panose="05000000000000000000" pitchFamily="2" charset="2"/>
              </a:rPr>
              <a:t>gesetzgeberischen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Ermessens</a:t>
            </a:r>
            <a:r>
              <a:rPr lang="en-US" dirty="0">
                <a:sym typeface="Wingdings" panose="05000000000000000000" pitchFamily="2" charset="2"/>
              </a:rPr>
              <a:t>? Oder: </a:t>
            </a:r>
            <a:r>
              <a:rPr lang="en-US" dirty="0" err="1">
                <a:sym typeface="Wingdings" panose="05000000000000000000" pitchFamily="2" charset="2"/>
              </a:rPr>
              <a:t>Setzt</a:t>
            </a:r>
            <a:r>
              <a:rPr lang="en-US" dirty="0">
                <a:sym typeface="Wingdings" panose="05000000000000000000" pitchFamily="2" charset="2"/>
              </a:rPr>
              <a:t> die </a:t>
            </a:r>
            <a:r>
              <a:rPr lang="en-US" dirty="0" err="1">
                <a:sym typeface="Wingdings" panose="05000000000000000000" pitchFamily="2" charset="2"/>
              </a:rPr>
              <a:t>Errichtung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einer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neuen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juristischen</a:t>
            </a:r>
            <a:r>
              <a:rPr lang="en-US" dirty="0">
                <a:sym typeface="Wingdings" panose="05000000000000000000" pitchFamily="2" charset="2"/>
              </a:rPr>
              <a:t> Person des </a:t>
            </a:r>
            <a:r>
              <a:rPr lang="en-US" dirty="0" err="1">
                <a:sym typeface="Wingdings" panose="05000000000000000000" pitchFamily="2" charset="2"/>
              </a:rPr>
              <a:t>öffentlichen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Rechts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en-US" dirty="0" err="1">
                <a:sym typeface="Wingdings" panose="05000000000000000000" pitchFamily="2" charset="2"/>
              </a:rPr>
              <a:t>hier</a:t>
            </a:r>
            <a:r>
              <a:rPr lang="en-US" dirty="0">
                <a:sym typeface="Wingdings" panose="05000000000000000000" pitchFamily="2" charset="2"/>
              </a:rPr>
              <a:t>: DIHK </a:t>
            </a:r>
            <a:r>
              <a:rPr lang="en-US" dirty="0" err="1">
                <a:sym typeface="Wingdings" panose="05000000000000000000" pitchFamily="2" charset="2"/>
              </a:rPr>
              <a:t>als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Verbandskörperschaft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nicht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einen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hinreichenden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Bestand</a:t>
            </a:r>
            <a:r>
              <a:rPr lang="en-US" dirty="0">
                <a:sym typeface="Wingdings" panose="05000000000000000000" pitchFamily="2" charset="2"/>
              </a:rPr>
              <a:t> an </a:t>
            </a:r>
            <a:r>
              <a:rPr lang="en-US" dirty="0" err="1">
                <a:sym typeface="Wingdings" panose="05000000000000000000" pitchFamily="2" charset="2"/>
              </a:rPr>
              <a:t>hoheitlichen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Aufgaben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voraus</a:t>
            </a:r>
            <a:r>
              <a:rPr lang="en-US" dirty="0">
                <a:sym typeface="Wingdings" panose="05000000000000000000" pitchFamily="2" charset="2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82572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578406"/>
            <a:ext cx="8058150" cy="369332"/>
          </a:xfrm>
        </p:spPr>
        <p:txBody>
          <a:bodyPr/>
          <a:lstStyle/>
          <a:p>
            <a:r>
              <a:rPr lang="en-US" dirty="0" err="1"/>
              <a:t>Leitfragen</a:t>
            </a:r>
            <a:r>
              <a:rPr lang="en-US" dirty="0"/>
              <a:t>/</a:t>
            </a:r>
            <a:r>
              <a:rPr lang="en-US" dirty="0" err="1"/>
              <a:t>Leitaspekte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-228173" y="1193910"/>
            <a:ext cx="93721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I.E. </a:t>
            </a:r>
            <a:r>
              <a:rPr lang="en-US" dirty="0" err="1"/>
              <a:t>wohl</a:t>
            </a:r>
            <a:r>
              <a:rPr lang="en-US" dirty="0"/>
              <a:t> </a:t>
            </a:r>
            <a:r>
              <a:rPr lang="en-US" dirty="0" err="1"/>
              <a:t>noch</a:t>
            </a:r>
            <a:r>
              <a:rPr lang="en-US" dirty="0"/>
              <a:t> von </a:t>
            </a:r>
            <a:r>
              <a:rPr lang="en-US" dirty="0" err="1"/>
              <a:t>Reichweite</a:t>
            </a:r>
            <a:r>
              <a:rPr lang="en-US" dirty="0"/>
              <a:t> des </a:t>
            </a:r>
            <a:r>
              <a:rPr lang="en-US" dirty="0" err="1"/>
              <a:t>bundesgesetzgeberischen</a:t>
            </a:r>
            <a:r>
              <a:rPr lang="en-US" dirty="0"/>
              <a:t> </a:t>
            </a:r>
            <a:r>
              <a:rPr lang="en-US" dirty="0" err="1"/>
              <a:t>Ermessens</a:t>
            </a:r>
            <a:r>
              <a:rPr lang="en-US" dirty="0"/>
              <a:t> </a:t>
            </a:r>
            <a:r>
              <a:rPr lang="en-US" dirty="0" err="1"/>
              <a:t>gedeckt</a:t>
            </a:r>
            <a:r>
              <a:rPr lang="en-US" dirty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Aber: </a:t>
            </a:r>
            <a:r>
              <a:rPr lang="en-US" dirty="0" err="1"/>
              <a:t>Parallelität</a:t>
            </a:r>
            <a:r>
              <a:rPr lang="en-US" dirty="0"/>
              <a:t> von </a:t>
            </a:r>
            <a:r>
              <a:rPr lang="en-US" dirty="0" err="1"/>
              <a:t>Aufgabenzuweisung</a:t>
            </a:r>
            <a:r>
              <a:rPr lang="en-US" dirty="0"/>
              <a:t> und </a:t>
            </a:r>
            <a:r>
              <a:rPr lang="en-US" dirty="0" err="1"/>
              <a:t>Aufsicht</a:t>
            </a:r>
            <a:r>
              <a:rPr lang="en-US" dirty="0"/>
              <a:t> </a:t>
            </a:r>
            <a:r>
              <a:rPr lang="en-US" dirty="0" err="1"/>
              <a:t>führt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Gesamtbetrachtung</a:t>
            </a:r>
            <a:r>
              <a:rPr lang="en-US" dirty="0"/>
              <a:t> von </a:t>
            </a:r>
            <a:r>
              <a:rPr lang="en-US" dirty="0" err="1"/>
              <a:t>einzelnen</a:t>
            </a:r>
            <a:r>
              <a:rPr lang="en-US" dirty="0"/>
              <a:t> </a:t>
            </a:r>
            <a:r>
              <a:rPr lang="en-US" dirty="0" err="1"/>
              <a:t>IHKen</a:t>
            </a:r>
            <a:r>
              <a:rPr lang="en-US" dirty="0"/>
              <a:t> und DIHK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körperschaftlich</a:t>
            </a:r>
            <a:r>
              <a:rPr lang="en-US" dirty="0"/>
              <a:t> </a:t>
            </a:r>
            <a:r>
              <a:rPr lang="en-US" dirty="0" err="1"/>
              <a:t>organisiertem</a:t>
            </a:r>
            <a:r>
              <a:rPr lang="en-US" dirty="0"/>
              <a:t> </a:t>
            </a:r>
            <a:r>
              <a:rPr lang="en-US" dirty="0" err="1"/>
              <a:t>Dachverband</a:t>
            </a:r>
            <a:r>
              <a:rPr lang="en-US" dirty="0"/>
              <a:t> (</a:t>
            </a:r>
            <a:r>
              <a:rPr lang="en-US" dirty="0" err="1"/>
              <a:t>Verbandskörperschaft</a:t>
            </a:r>
            <a:r>
              <a:rPr lang="en-US" dirty="0"/>
              <a:t> </a:t>
            </a:r>
            <a:r>
              <a:rPr lang="en-US" dirty="0" err="1"/>
              <a:t>d.ö.R</a:t>
            </a:r>
            <a:r>
              <a:rPr lang="en-US" dirty="0"/>
              <a:t>.) und </a:t>
            </a:r>
            <a:r>
              <a:rPr lang="en-US" dirty="0" err="1"/>
              <a:t>ihrer</a:t>
            </a:r>
            <a:r>
              <a:rPr lang="en-US" dirty="0"/>
              <a:t> </a:t>
            </a:r>
            <a:r>
              <a:rPr lang="en-US" dirty="0" err="1"/>
              <a:t>Aufgaben</a:t>
            </a:r>
            <a:r>
              <a:rPr lang="en-US" dirty="0"/>
              <a:t>-/</a:t>
            </a:r>
            <a:r>
              <a:rPr lang="en-US" dirty="0" err="1"/>
              <a:t>Zuständigkeitsbeziehungen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Gerade</a:t>
            </a:r>
            <a:r>
              <a:rPr lang="en-US" dirty="0"/>
              <a:t> </a:t>
            </a:r>
            <a:r>
              <a:rPr lang="en-US" dirty="0" err="1"/>
              <a:t>hinsichtlich</a:t>
            </a:r>
            <a:r>
              <a:rPr lang="en-US" dirty="0"/>
              <a:t> </a:t>
            </a:r>
            <a:r>
              <a:rPr lang="en-US" dirty="0" err="1"/>
              <a:t>Aufgabenzuweisungen</a:t>
            </a:r>
            <a:r>
              <a:rPr lang="en-US" dirty="0"/>
              <a:t> der </a:t>
            </a:r>
            <a:r>
              <a:rPr lang="en-US" dirty="0" err="1"/>
              <a:t>Gesamtinteressenvertretung</a:t>
            </a:r>
            <a:r>
              <a:rPr lang="en-US" dirty="0"/>
              <a:t> </a:t>
            </a:r>
            <a:r>
              <a:rPr lang="en-US" dirty="0" err="1"/>
              <a:t>sowie</a:t>
            </a:r>
            <a:r>
              <a:rPr lang="en-US" dirty="0"/>
              <a:t> der </a:t>
            </a:r>
            <a:r>
              <a:rPr lang="en-US" dirty="0" err="1"/>
              <a:t>Förderung</a:t>
            </a:r>
            <a:r>
              <a:rPr lang="en-US" dirty="0"/>
              <a:t> der </a:t>
            </a:r>
            <a:r>
              <a:rPr lang="en-US" dirty="0" err="1"/>
              <a:t>gewerblichen</a:t>
            </a:r>
            <a:r>
              <a:rPr lang="en-US" dirty="0"/>
              <a:t> </a:t>
            </a:r>
            <a:r>
              <a:rPr lang="en-US" dirty="0" err="1"/>
              <a:t>Wirtschaft</a:t>
            </a:r>
            <a:r>
              <a:rPr lang="en-US" dirty="0"/>
              <a:t> an die </a:t>
            </a:r>
            <a:r>
              <a:rPr lang="en-US" dirty="0" err="1"/>
              <a:t>IHKen</a:t>
            </a:r>
            <a:r>
              <a:rPr lang="en-US" dirty="0"/>
              <a:t> </a:t>
            </a:r>
            <a:r>
              <a:rPr lang="en-US" dirty="0" err="1"/>
              <a:t>einerseits</a:t>
            </a:r>
            <a:r>
              <a:rPr lang="en-US" dirty="0"/>
              <a:t> (§ 1 Abs. 1 </a:t>
            </a:r>
            <a:r>
              <a:rPr lang="en-US" dirty="0" err="1"/>
              <a:t>Nrn</a:t>
            </a:r>
            <a:r>
              <a:rPr lang="en-US" dirty="0"/>
              <a:t>. 1, 2 IHK-G </a:t>
            </a:r>
            <a:r>
              <a:rPr lang="en-US" dirty="0" err="1"/>
              <a:t>n.F.</a:t>
            </a:r>
            <a:r>
              <a:rPr lang="en-US" dirty="0"/>
              <a:t>) und den DIHK </a:t>
            </a:r>
            <a:r>
              <a:rPr lang="en-US" dirty="0" err="1"/>
              <a:t>K.d.ö.R</a:t>
            </a:r>
            <a:r>
              <a:rPr lang="en-US" dirty="0"/>
              <a:t>. </a:t>
            </a:r>
            <a:r>
              <a:rPr lang="en-US" dirty="0" err="1"/>
              <a:t>andererseits</a:t>
            </a:r>
            <a:r>
              <a:rPr lang="en-US" dirty="0"/>
              <a:t> (§ 10 a </a:t>
            </a:r>
            <a:r>
              <a:rPr lang="en-US" dirty="0" err="1"/>
              <a:t>Abvs</a:t>
            </a:r>
            <a:r>
              <a:rPr lang="en-US" dirty="0"/>
              <a:t>. 1 </a:t>
            </a:r>
            <a:r>
              <a:rPr lang="en-US" dirty="0" err="1"/>
              <a:t>Nrn</a:t>
            </a:r>
            <a:r>
              <a:rPr lang="en-US" dirty="0"/>
              <a:t>. 1, 2 IHK-G </a:t>
            </a:r>
            <a:r>
              <a:rPr lang="en-US" dirty="0" err="1"/>
              <a:t>n.F.</a:t>
            </a:r>
            <a:r>
              <a:rPr lang="en-US" dirty="0"/>
              <a:t>) </a:t>
            </a:r>
            <a:r>
              <a:rPr lang="en-US" dirty="0" err="1"/>
              <a:t>könnte</a:t>
            </a:r>
            <a:r>
              <a:rPr lang="en-US" dirty="0"/>
              <a:t> </a:t>
            </a:r>
            <a:r>
              <a:rPr lang="en-US" dirty="0" err="1"/>
              <a:t>sich</a:t>
            </a:r>
            <a:r>
              <a:rPr lang="en-US" dirty="0"/>
              <a:t> das Problem der </a:t>
            </a:r>
            <a:r>
              <a:rPr lang="en-US" dirty="0" err="1"/>
              <a:t>vertikalen</a:t>
            </a:r>
            <a:r>
              <a:rPr lang="en-US" dirty="0"/>
              <a:t> </a:t>
            </a:r>
            <a:r>
              <a:rPr lang="en-US" b="1" dirty="0" err="1"/>
              <a:t>Aufsichtskonkurrenz</a:t>
            </a:r>
            <a:r>
              <a:rPr lang="en-US" b="1" dirty="0"/>
              <a:t> </a:t>
            </a:r>
            <a:r>
              <a:rPr lang="en-US" dirty="0" err="1"/>
              <a:t>ergeben</a:t>
            </a:r>
            <a:r>
              <a:rPr lang="en-US" dirty="0"/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>
                <a:sym typeface="Wingdings" panose="05000000000000000000" pitchFamily="2" charset="2"/>
              </a:rPr>
              <a:t>Auflösung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durch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kooperative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Ausübung</a:t>
            </a:r>
            <a:r>
              <a:rPr lang="en-US" dirty="0">
                <a:sym typeface="Wingdings" panose="05000000000000000000" pitchFamily="2" charset="2"/>
              </a:rPr>
              <a:t> der </a:t>
            </a:r>
            <a:r>
              <a:rPr lang="en-US" dirty="0" err="1">
                <a:sym typeface="Wingdings" panose="05000000000000000000" pitchFamily="2" charset="2"/>
              </a:rPr>
              <a:t>Aufsicht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im</a:t>
            </a:r>
            <a:r>
              <a:rPr lang="en-US" dirty="0">
                <a:sym typeface="Wingdings" panose="05000000000000000000" pitchFamily="2" charset="2"/>
              </a:rPr>
              <a:t> Bund-/Länder-</a:t>
            </a:r>
            <a:r>
              <a:rPr lang="en-US" dirty="0" err="1">
                <a:sym typeface="Wingdings" panose="05000000000000000000" pitchFamily="2" charset="2"/>
              </a:rPr>
              <a:t>Verhältnis</a:t>
            </a:r>
            <a:r>
              <a:rPr lang="en-US">
                <a:sym typeface="Wingdings" panose="05000000000000000000" pitchFamily="2" charset="2"/>
              </a:rPr>
              <a:t>? </a:t>
            </a:r>
            <a:r>
              <a:rPr lang="en-US" dirty="0">
                <a:sym typeface="Wingdings" panose="05000000000000000000" pitchFamily="2" charset="2"/>
              </a:rPr>
              <a:t>(</a:t>
            </a:r>
            <a:r>
              <a:rPr lang="en-US" dirty="0" err="1">
                <a:sym typeface="Wingdings" panose="05000000000000000000" pitchFamily="2" charset="2"/>
              </a:rPr>
              <a:t>Parallelproblem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existiert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etwa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Sparkassenrecht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113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09074"/>
            <a:ext cx="8058150" cy="738664"/>
          </a:xfrm>
        </p:spPr>
        <p:txBody>
          <a:bodyPr/>
          <a:lstStyle/>
          <a:p>
            <a:r>
              <a:rPr lang="en-US" dirty="0"/>
              <a:t>II. </a:t>
            </a:r>
            <a:r>
              <a:rPr lang="en-US" dirty="0" err="1"/>
              <a:t>Arten</a:t>
            </a:r>
            <a:r>
              <a:rPr lang="en-US" dirty="0"/>
              <a:t> und </a:t>
            </a:r>
            <a:r>
              <a:rPr lang="en-US" dirty="0" err="1"/>
              <a:t>Rechtsformen</a:t>
            </a:r>
            <a:r>
              <a:rPr lang="en-US" dirty="0"/>
              <a:t> der </a:t>
            </a:r>
            <a:r>
              <a:rPr lang="en-US" dirty="0" err="1"/>
              <a:t>Aufgabenerledigung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Kammern</a:t>
            </a:r>
            <a:r>
              <a:rPr lang="en-US" dirty="0"/>
              <a:t>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85818" y="1582327"/>
            <a:ext cx="937217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Unterscheidung</a:t>
            </a:r>
            <a:r>
              <a:rPr lang="en-US" dirty="0"/>
              <a:t> in die </a:t>
            </a:r>
            <a:r>
              <a:rPr lang="en-US" dirty="0" err="1"/>
              <a:t>Aufgabenkategorien</a:t>
            </a:r>
            <a:r>
              <a:rPr lang="en-US" dirty="0"/>
              <a:t> “</a:t>
            </a:r>
            <a:r>
              <a:rPr lang="en-US" dirty="0" err="1"/>
              <a:t>eigene</a:t>
            </a:r>
            <a:r>
              <a:rPr lang="en-US" dirty="0"/>
              <a:t> </a:t>
            </a:r>
            <a:r>
              <a:rPr lang="en-US" dirty="0" err="1"/>
              <a:t>Angelegenheiten</a:t>
            </a:r>
            <a:r>
              <a:rPr lang="en-US" dirty="0"/>
              <a:t>” (</a:t>
            </a:r>
            <a:r>
              <a:rPr lang="en-US" dirty="0" err="1"/>
              <a:t>Selbstverwaltungsangelegenheiten</a:t>
            </a:r>
            <a:r>
              <a:rPr lang="en-US" dirty="0"/>
              <a:t>) und “</a:t>
            </a:r>
            <a:r>
              <a:rPr lang="en-US" dirty="0" err="1"/>
              <a:t>übertragene</a:t>
            </a:r>
            <a:r>
              <a:rPr lang="en-US" dirty="0"/>
              <a:t> </a:t>
            </a:r>
            <a:r>
              <a:rPr lang="en-US" dirty="0" err="1"/>
              <a:t>Angelegenheiten</a:t>
            </a:r>
            <a:r>
              <a:rPr lang="en-US" dirty="0"/>
              <a:t>” (</a:t>
            </a:r>
            <a:r>
              <a:rPr lang="en-US" dirty="0" err="1"/>
              <a:t>staatliche</a:t>
            </a:r>
            <a:r>
              <a:rPr lang="en-US" dirty="0"/>
              <a:t> </a:t>
            </a:r>
            <a:r>
              <a:rPr lang="en-US" dirty="0" err="1"/>
              <a:t>Auftragsangelegenheiten</a:t>
            </a:r>
            <a:r>
              <a:rPr lang="en-US" dirty="0"/>
              <a:t>)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den </a:t>
            </a:r>
            <a:r>
              <a:rPr lang="en-US" dirty="0" err="1"/>
              <a:t>Kammern</a:t>
            </a:r>
            <a:r>
              <a:rPr lang="en-US" dirty="0"/>
              <a:t> </a:t>
            </a:r>
            <a:r>
              <a:rPr lang="en-US" dirty="0" err="1"/>
              <a:t>vorzufinden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Zuordnung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Aufgabenkategorien</a:t>
            </a:r>
            <a:r>
              <a:rPr lang="en-US" dirty="0"/>
              <a:t> </a:t>
            </a:r>
            <a:r>
              <a:rPr lang="en-US" dirty="0" err="1"/>
              <a:t>lässt</a:t>
            </a:r>
            <a:r>
              <a:rPr lang="en-US" dirty="0"/>
              <a:t> </a:t>
            </a:r>
            <a:r>
              <a:rPr lang="en-US" dirty="0" err="1"/>
              <a:t>Rückschlüsse</a:t>
            </a:r>
            <a:r>
              <a:rPr lang="en-US" dirty="0"/>
              <a:t> auf das </a:t>
            </a:r>
            <a:r>
              <a:rPr lang="en-US" dirty="0" err="1"/>
              <a:t>Maß</a:t>
            </a:r>
            <a:r>
              <a:rPr lang="en-US" dirty="0"/>
              <a:t> an </a:t>
            </a:r>
            <a:r>
              <a:rPr lang="en-US" dirty="0" err="1"/>
              <a:t>organisationaler</a:t>
            </a:r>
            <a:r>
              <a:rPr lang="en-US" dirty="0"/>
              <a:t> </a:t>
            </a:r>
            <a:r>
              <a:rPr lang="en-US" dirty="0" err="1"/>
              <a:t>Autonomie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: “</a:t>
            </a:r>
            <a:r>
              <a:rPr lang="en-US" dirty="0" err="1"/>
              <a:t>eigene</a:t>
            </a:r>
            <a:r>
              <a:rPr lang="en-US" dirty="0"/>
              <a:t> </a:t>
            </a:r>
            <a:r>
              <a:rPr lang="en-US" dirty="0" err="1"/>
              <a:t>Angelegenheiten</a:t>
            </a:r>
            <a:r>
              <a:rPr lang="en-US" dirty="0"/>
              <a:t>” (</a:t>
            </a:r>
            <a:r>
              <a:rPr lang="en-US" dirty="0" err="1"/>
              <a:t>zumal</a:t>
            </a:r>
            <a:r>
              <a:rPr lang="en-US" dirty="0"/>
              <a:t> </a:t>
            </a:r>
            <a:r>
              <a:rPr lang="en-US" dirty="0" err="1"/>
              <a:t>freiwillige</a:t>
            </a:r>
            <a:r>
              <a:rPr lang="en-US" dirty="0"/>
              <a:t>)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grundsätzlich</a:t>
            </a:r>
            <a:r>
              <a:rPr lang="en-US" dirty="0"/>
              <a:t> </a:t>
            </a:r>
            <a:r>
              <a:rPr lang="en-US" dirty="0" err="1"/>
              <a:t>eher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Organisationsprivatisierung</a:t>
            </a:r>
            <a:r>
              <a:rPr lang="en-US" dirty="0"/>
              <a:t> </a:t>
            </a:r>
            <a:r>
              <a:rPr lang="en-US" dirty="0" err="1"/>
              <a:t>zugänglich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die “</a:t>
            </a:r>
            <a:r>
              <a:rPr lang="en-US" dirty="0" err="1"/>
              <a:t>übertragenen</a:t>
            </a:r>
            <a:r>
              <a:rPr lang="en-US" dirty="0"/>
              <a:t> </a:t>
            </a:r>
            <a:r>
              <a:rPr lang="en-US" dirty="0" err="1"/>
              <a:t>Angelegenheiten</a:t>
            </a:r>
            <a:r>
              <a:rPr lang="en-US" dirty="0"/>
              <a:t>” </a:t>
            </a:r>
            <a:r>
              <a:rPr lang="en-US" dirty="0" err="1"/>
              <a:t>hoheitlicher</a:t>
            </a:r>
            <a:r>
              <a:rPr lang="en-US" dirty="0"/>
              <a:t> </a:t>
            </a:r>
            <a:r>
              <a:rPr lang="en-US" dirty="0" err="1"/>
              <a:t>Prägung</a:t>
            </a:r>
            <a:r>
              <a:rPr lang="en-US" dirty="0"/>
              <a:t> (</a:t>
            </a:r>
            <a:r>
              <a:rPr lang="en-US" dirty="0" err="1"/>
              <a:t>s.u</a:t>
            </a:r>
            <a:r>
              <a:rPr lang="en-US" dirty="0"/>
              <a:t>.)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Bereich</a:t>
            </a:r>
            <a:r>
              <a:rPr lang="en-US" dirty="0"/>
              <a:t> der “</a:t>
            </a:r>
            <a:r>
              <a:rPr lang="en-US" dirty="0" err="1"/>
              <a:t>eigenen</a:t>
            </a:r>
            <a:r>
              <a:rPr lang="en-US" dirty="0"/>
              <a:t> </a:t>
            </a:r>
            <a:r>
              <a:rPr lang="en-US" dirty="0" err="1"/>
              <a:t>Angelegenheiten</a:t>
            </a:r>
            <a:r>
              <a:rPr lang="en-US" dirty="0"/>
              <a:t>”: </a:t>
            </a:r>
            <a:r>
              <a:rPr lang="en-US" dirty="0" err="1"/>
              <a:t>durch</a:t>
            </a:r>
            <a:r>
              <a:rPr lang="en-US" dirty="0"/>
              <a:t> die </a:t>
            </a:r>
            <a:r>
              <a:rPr lang="en-US" dirty="0" err="1"/>
              <a:t>Verbandskompetenz</a:t>
            </a:r>
            <a:r>
              <a:rPr lang="en-US" dirty="0"/>
              <a:t> </a:t>
            </a:r>
            <a:r>
              <a:rPr lang="en-US" b="1" dirty="0" err="1"/>
              <a:t>begrenztes</a:t>
            </a:r>
            <a:r>
              <a:rPr lang="en-US" b="1" dirty="0"/>
              <a:t> </a:t>
            </a:r>
            <a:r>
              <a:rPr lang="en-US" b="1" dirty="0" err="1"/>
              <a:t>Aufgabenerfindungsrecht</a:t>
            </a:r>
            <a:r>
              <a:rPr lang="en-US" dirty="0"/>
              <a:t>; </a:t>
            </a:r>
            <a:r>
              <a:rPr lang="en-US" dirty="0" err="1"/>
              <a:t>positiv-rechtlich</a:t>
            </a:r>
            <a:r>
              <a:rPr lang="en-US" dirty="0"/>
              <a:t> </a:t>
            </a:r>
            <a:r>
              <a:rPr lang="en-US" dirty="0" err="1"/>
              <a:t>verstärkt</a:t>
            </a:r>
            <a:r>
              <a:rPr lang="en-US" dirty="0"/>
              <a:t> </a:t>
            </a:r>
            <a:r>
              <a:rPr lang="en-US" dirty="0" err="1"/>
              <a:t>durch</a:t>
            </a:r>
            <a:br>
              <a:rPr lang="en-US" dirty="0"/>
            </a:br>
            <a:r>
              <a:rPr lang="en-US" b="1" dirty="0"/>
              <a:t>“</a:t>
            </a:r>
            <a:r>
              <a:rPr lang="en-US" b="1" dirty="0" err="1"/>
              <a:t>Interessenförderungsgebot</a:t>
            </a:r>
            <a:r>
              <a:rPr lang="en-US" dirty="0"/>
              <a:t>” in den </a:t>
            </a:r>
            <a:r>
              <a:rPr lang="en-US" dirty="0" err="1"/>
              <a:t>Kammergesetzen</a:t>
            </a:r>
            <a:r>
              <a:rPr lang="en-US" dirty="0"/>
              <a:t> (</a:t>
            </a:r>
            <a:r>
              <a:rPr lang="en-US" dirty="0" err="1"/>
              <a:t>bspw</a:t>
            </a:r>
            <a:r>
              <a:rPr lang="en-US" dirty="0"/>
              <a:t>. § 1 Abs. 1 IHKG; </a:t>
            </a:r>
            <a:br>
              <a:rPr lang="en-US" dirty="0"/>
            </a:br>
            <a:r>
              <a:rPr lang="en-US" dirty="0"/>
              <a:t>§ 91 Abs. 1 </a:t>
            </a:r>
            <a:r>
              <a:rPr lang="en-US" dirty="0" err="1"/>
              <a:t>Nrn</a:t>
            </a:r>
            <a:r>
              <a:rPr lang="en-US" dirty="0"/>
              <a:t>. 1 und 9 </a:t>
            </a:r>
            <a:r>
              <a:rPr lang="en-US" dirty="0" err="1"/>
              <a:t>HwO</a:t>
            </a:r>
            <a:r>
              <a:rPr lang="en-US" dirty="0"/>
              <a:t>)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256416" y="1143879"/>
            <a:ext cx="723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1. Aufgabenarten und –</a:t>
            </a:r>
            <a:r>
              <a:rPr lang="de-DE" b="1" dirty="0" err="1"/>
              <a:t>zuweisung</a:t>
            </a:r>
            <a:r>
              <a:rPr lang="de-DE" b="1" dirty="0"/>
              <a:t> durch die Kammergesetze</a:t>
            </a:r>
          </a:p>
        </p:txBody>
      </p:sp>
    </p:spTree>
    <p:extLst>
      <p:ext uri="{BB962C8B-B14F-4D97-AF65-F5344CB8AC3E}">
        <p14:creationId xmlns:p14="http://schemas.microsoft.com/office/powerpoint/2010/main" val="11823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09074"/>
            <a:ext cx="8058150" cy="738664"/>
          </a:xfrm>
        </p:spPr>
        <p:txBody>
          <a:bodyPr/>
          <a:lstStyle/>
          <a:p>
            <a:r>
              <a:rPr lang="en-US" dirty="0"/>
              <a:t>II. </a:t>
            </a:r>
            <a:r>
              <a:rPr lang="en-US" dirty="0" err="1"/>
              <a:t>Arten</a:t>
            </a:r>
            <a:r>
              <a:rPr lang="en-US" dirty="0"/>
              <a:t> und </a:t>
            </a:r>
            <a:r>
              <a:rPr lang="en-US" dirty="0" err="1"/>
              <a:t>Rechtsformen</a:t>
            </a:r>
            <a:r>
              <a:rPr lang="en-US" dirty="0"/>
              <a:t> der </a:t>
            </a:r>
            <a:r>
              <a:rPr lang="en-US" dirty="0" err="1"/>
              <a:t>Aufgabenerledigung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Kammern</a:t>
            </a:r>
            <a:r>
              <a:rPr lang="en-US" dirty="0"/>
              <a:t>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-90609" y="1687524"/>
            <a:ext cx="937217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Errichtung</a:t>
            </a:r>
            <a:r>
              <a:rPr lang="en-US" dirty="0"/>
              <a:t> der </a:t>
            </a:r>
            <a:r>
              <a:rPr lang="en-US" dirty="0" err="1"/>
              <a:t>Kammern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Maßgabe</a:t>
            </a:r>
            <a:r>
              <a:rPr lang="en-US" dirty="0"/>
              <a:t> des </a:t>
            </a:r>
            <a:r>
              <a:rPr lang="en-US" dirty="0" err="1"/>
              <a:t>Kammerrechts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auf die </a:t>
            </a:r>
            <a:r>
              <a:rPr lang="en-US" dirty="0" err="1"/>
              <a:t>Schaffung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öffentlich-rechtlichen</a:t>
            </a:r>
            <a:r>
              <a:rPr lang="en-US" dirty="0"/>
              <a:t> </a:t>
            </a:r>
            <a:r>
              <a:rPr lang="en-US" dirty="0" err="1"/>
              <a:t>Organisationsform</a:t>
            </a:r>
            <a:r>
              <a:rPr lang="en-US" dirty="0"/>
              <a:t> </a:t>
            </a:r>
            <a:r>
              <a:rPr lang="en-US" dirty="0" err="1"/>
              <a:t>gerichtet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Kammern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Körperschaften</a:t>
            </a:r>
            <a:r>
              <a:rPr lang="en-US" dirty="0"/>
              <a:t> des </a:t>
            </a:r>
            <a:r>
              <a:rPr lang="en-US" dirty="0" err="1"/>
              <a:t>öffentlichen</a:t>
            </a:r>
            <a:r>
              <a:rPr lang="en-US" dirty="0"/>
              <a:t> </a:t>
            </a:r>
            <a:r>
              <a:rPr lang="en-US" dirty="0" err="1"/>
              <a:t>Rechts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Errichtung</a:t>
            </a:r>
            <a:r>
              <a:rPr lang="en-US" dirty="0"/>
              <a:t> von </a:t>
            </a:r>
            <a:r>
              <a:rPr lang="en-US" dirty="0" err="1"/>
              <a:t>Verwaltungsträgern</a:t>
            </a:r>
            <a:r>
              <a:rPr lang="en-US" dirty="0"/>
              <a:t> in </a:t>
            </a:r>
            <a:r>
              <a:rPr lang="en-US" dirty="0" err="1"/>
              <a:t>öffentlich-rechtlicher</a:t>
            </a:r>
            <a:r>
              <a:rPr lang="en-US" dirty="0"/>
              <a:t> </a:t>
            </a:r>
            <a:r>
              <a:rPr lang="en-US" dirty="0" err="1"/>
              <a:t>Organisationsform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und die </a:t>
            </a:r>
            <a:r>
              <a:rPr lang="en-US" dirty="0" err="1"/>
              <a:t>damit</a:t>
            </a:r>
            <a:r>
              <a:rPr lang="en-US" dirty="0"/>
              <a:t> </a:t>
            </a:r>
            <a:r>
              <a:rPr lang="en-US" dirty="0" err="1"/>
              <a:t>verbundene</a:t>
            </a:r>
            <a:r>
              <a:rPr lang="en-US" dirty="0"/>
              <a:t> </a:t>
            </a:r>
            <a:r>
              <a:rPr lang="en-US" dirty="0" err="1"/>
              <a:t>grds</a:t>
            </a:r>
            <a:r>
              <a:rPr lang="en-US" dirty="0"/>
              <a:t>. </a:t>
            </a:r>
            <a:r>
              <a:rPr lang="en-US" dirty="0" err="1"/>
              <a:t>Übertragung</a:t>
            </a:r>
            <a:r>
              <a:rPr lang="en-US" dirty="0"/>
              <a:t> </a:t>
            </a:r>
            <a:r>
              <a:rPr lang="en-US" dirty="0" err="1"/>
              <a:t>hoheitlicher</a:t>
            </a:r>
            <a:r>
              <a:rPr lang="en-US" dirty="0"/>
              <a:t>/</a:t>
            </a:r>
            <a:r>
              <a:rPr lang="en-US" dirty="0" err="1"/>
              <a:t>hoheitlich</a:t>
            </a:r>
            <a:r>
              <a:rPr lang="en-US" dirty="0"/>
              <a:t> </a:t>
            </a:r>
            <a:r>
              <a:rPr lang="en-US" dirty="0" err="1"/>
              <a:t>geprägter</a:t>
            </a:r>
            <a:r>
              <a:rPr lang="en-US" dirty="0"/>
              <a:t> </a:t>
            </a:r>
            <a:r>
              <a:rPr lang="en-US" dirty="0" err="1"/>
              <a:t>Aufgaben</a:t>
            </a:r>
            <a:r>
              <a:rPr lang="en-US" dirty="0"/>
              <a:t> und </a:t>
            </a:r>
            <a:r>
              <a:rPr lang="en-US" dirty="0" err="1"/>
              <a:t>Befugnisse</a:t>
            </a:r>
            <a:r>
              <a:rPr lang="en-US" dirty="0"/>
              <a:t> </a:t>
            </a:r>
            <a:r>
              <a:rPr lang="en-US" dirty="0" err="1"/>
              <a:t>bedingt</a:t>
            </a:r>
            <a:r>
              <a:rPr lang="en-US" dirty="0"/>
              <a:t> </a:t>
            </a:r>
            <a:r>
              <a:rPr lang="en-US" dirty="0" err="1"/>
              <a:t>idR</a:t>
            </a:r>
            <a:r>
              <a:rPr lang="en-US" dirty="0"/>
              <a:t> </a:t>
            </a:r>
            <a:r>
              <a:rPr lang="en-US" dirty="0" err="1"/>
              <a:t>deren</a:t>
            </a:r>
            <a:r>
              <a:rPr lang="en-US" dirty="0"/>
              <a:t> </a:t>
            </a:r>
            <a:r>
              <a:rPr lang="en-US" dirty="0" err="1"/>
              <a:t>Wahrnehmung</a:t>
            </a:r>
            <a:r>
              <a:rPr lang="en-US" dirty="0"/>
              <a:t> in </a:t>
            </a:r>
            <a:r>
              <a:rPr lang="en-US" dirty="0" err="1"/>
              <a:t>Rechtsformen</a:t>
            </a:r>
            <a:r>
              <a:rPr lang="en-US" dirty="0"/>
              <a:t> des </a:t>
            </a:r>
            <a:r>
              <a:rPr lang="en-US" dirty="0" err="1"/>
              <a:t>öffentlichen</a:t>
            </a:r>
            <a:r>
              <a:rPr lang="en-US" dirty="0"/>
              <a:t> </a:t>
            </a:r>
            <a:r>
              <a:rPr lang="en-US" dirty="0" err="1"/>
              <a:t>Rechts</a:t>
            </a:r>
            <a:r>
              <a:rPr lang="en-US" dirty="0"/>
              <a:t> (</a:t>
            </a:r>
            <a:r>
              <a:rPr lang="en-US" dirty="0" err="1"/>
              <a:t>Indiz</a:t>
            </a:r>
            <a:r>
              <a:rPr lang="en-US" dirty="0"/>
              <a:t> </a:t>
            </a:r>
            <a:r>
              <a:rPr lang="en-US" dirty="0" err="1"/>
              <a:t>dafür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Bereich</a:t>
            </a:r>
            <a:r>
              <a:rPr lang="en-US" dirty="0"/>
              <a:t> der </a:t>
            </a:r>
            <a:r>
              <a:rPr lang="en-US" dirty="0" err="1"/>
              <a:t>IHKen</a:t>
            </a:r>
            <a:r>
              <a:rPr lang="en-US" dirty="0"/>
              <a:t> </a:t>
            </a:r>
            <a:r>
              <a:rPr lang="en-US" dirty="0" err="1"/>
              <a:t>etwa</a:t>
            </a:r>
            <a:r>
              <a:rPr lang="en-US" dirty="0"/>
              <a:t> § 10 IHKG)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M.a.W</a:t>
            </a:r>
            <a:r>
              <a:rPr lang="en-US" dirty="0"/>
              <a:t>.: </a:t>
            </a:r>
            <a:r>
              <a:rPr lang="en-US" dirty="0" err="1"/>
              <a:t>Aus</a:t>
            </a:r>
            <a:r>
              <a:rPr lang="en-US" dirty="0"/>
              <a:t> der </a:t>
            </a:r>
            <a:r>
              <a:rPr lang="en-US" dirty="0" err="1"/>
              <a:t>öffentlich-rechtlichen</a:t>
            </a:r>
            <a:r>
              <a:rPr lang="en-US" dirty="0"/>
              <a:t> </a:t>
            </a:r>
            <a:r>
              <a:rPr lang="en-US" dirty="0" err="1"/>
              <a:t>Organisationsform</a:t>
            </a:r>
            <a:r>
              <a:rPr lang="en-US" dirty="0"/>
              <a:t> </a:t>
            </a:r>
            <a:r>
              <a:rPr lang="en-US" dirty="0" err="1"/>
              <a:t>folgt</a:t>
            </a:r>
            <a:r>
              <a:rPr lang="en-US" dirty="0"/>
              <a:t> an </a:t>
            </a:r>
            <a:r>
              <a:rPr lang="en-US" dirty="0" err="1"/>
              <a:t>sich</a:t>
            </a:r>
            <a:r>
              <a:rPr lang="en-US" dirty="0"/>
              <a:t> der </a:t>
            </a:r>
            <a:r>
              <a:rPr lang="en-US" dirty="0" err="1"/>
              <a:t>Grundsatz</a:t>
            </a:r>
            <a:r>
              <a:rPr lang="en-US" dirty="0"/>
              <a:t> der </a:t>
            </a:r>
            <a:r>
              <a:rPr lang="en-US" dirty="0" err="1"/>
              <a:t>öffentlich-rechtlichen</a:t>
            </a:r>
            <a:r>
              <a:rPr lang="en-US" dirty="0"/>
              <a:t> </a:t>
            </a:r>
            <a:r>
              <a:rPr lang="en-US" dirty="0" err="1"/>
              <a:t>Aufgabenerledigung</a:t>
            </a:r>
            <a:r>
              <a:rPr lang="en-US" dirty="0"/>
              <a:t> (also in den </a:t>
            </a:r>
            <a:r>
              <a:rPr lang="en-US" dirty="0" err="1"/>
              <a:t>Handlungs</a:t>
            </a:r>
            <a:r>
              <a:rPr lang="en-US" dirty="0"/>
              <a:t>- und </a:t>
            </a:r>
            <a:r>
              <a:rPr lang="en-US" dirty="0" err="1"/>
              <a:t>Organisationsformen</a:t>
            </a:r>
            <a:r>
              <a:rPr lang="en-US" dirty="0"/>
              <a:t> des </a:t>
            </a:r>
            <a:r>
              <a:rPr lang="en-US" dirty="0" err="1"/>
              <a:t>öffentlichen</a:t>
            </a:r>
            <a:r>
              <a:rPr lang="en-US" dirty="0"/>
              <a:t> </a:t>
            </a:r>
            <a:r>
              <a:rPr lang="en-US" dirty="0" err="1"/>
              <a:t>Rechts</a:t>
            </a:r>
            <a:r>
              <a:rPr lang="en-US" dirty="0"/>
              <a:t>)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442533" y="1143879"/>
            <a:ext cx="723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2. Öffentlich-rechtliche Rechtsform als Grundsatz</a:t>
            </a:r>
          </a:p>
        </p:txBody>
      </p:sp>
    </p:spTree>
    <p:extLst>
      <p:ext uri="{BB962C8B-B14F-4D97-AF65-F5344CB8AC3E}">
        <p14:creationId xmlns:p14="http://schemas.microsoft.com/office/powerpoint/2010/main" val="9194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09074"/>
            <a:ext cx="8058150" cy="738664"/>
          </a:xfrm>
        </p:spPr>
        <p:txBody>
          <a:bodyPr/>
          <a:lstStyle/>
          <a:p>
            <a:r>
              <a:rPr lang="en-US" dirty="0"/>
              <a:t>II. </a:t>
            </a:r>
            <a:r>
              <a:rPr lang="en-US" dirty="0" err="1"/>
              <a:t>Arten</a:t>
            </a:r>
            <a:r>
              <a:rPr lang="en-US" dirty="0"/>
              <a:t> und </a:t>
            </a:r>
            <a:r>
              <a:rPr lang="en-US" dirty="0" err="1"/>
              <a:t>Rechtsformen</a:t>
            </a:r>
            <a:r>
              <a:rPr lang="en-US" dirty="0"/>
              <a:t> der </a:t>
            </a:r>
            <a:r>
              <a:rPr lang="en-US" dirty="0" err="1"/>
              <a:t>Aufgabenerledigung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Kammern</a:t>
            </a:r>
            <a:r>
              <a:rPr lang="en-US" dirty="0"/>
              <a:t>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289716" y="1687524"/>
            <a:ext cx="937217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err="1"/>
              <a:t>Verwaltungsprivatrecht</a:t>
            </a:r>
            <a:r>
              <a:rPr lang="en-US" dirty="0"/>
              <a:t> (</a:t>
            </a:r>
            <a:r>
              <a:rPr lang="en-US" dirty="0" err="1"/>
              <a:t>Erfüllung</a:t>
            </a:r>
            <a:r>
              <a:rPr lang="en-US" dirty="0"/>
              <a:t> </a:t>
            </a:r>
            <a:r>
              <a:rPr lang="en-US" dirty="0" err="1"/>
              <a:t>hoheitlicher</a:t>
            </a:r>
            <a:r>
              <a:rPr lang="en-US" dirty="0"/>
              <a:t> </a:t>
            </a:r>
            <a:r>
              <a:rPr lang="en-US" dirty="0" err="1"/>
              <a:t>Aufgaben</a:t>
            </a:r>
            <a:r>
              <a:rPr lang="en-US" dirty="0"/>
              <a:t> in </a:t>
            </a:r>
            <a:r>
              <a:rPr lang="en-US" dirty="0" err="1"/>
              <a:t>Privatrechtsform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	und </a:t>
            </a:r>
            <a:r>
              <a:rPr lang="en-US" dirty="0" err="1"/>
              <a:t>fiskalisches</a:t>
            </a:r>
            <a:r>
              <a:rPr lang="en-US" dirty="0"/>
              <a:t> </a:t>
            </a:r>
            <a:r>
              <a:rPr lang="en-US" dirty="0" err="1"/>
              <a:t>Handeln</a:t>
            </a:r>
            <a:r>
              <a:rPr lang="en-US" dirty="0"/>
              <a:t> (</a:t>
            </a:r>
            <a:r>
              <a:rPr lang="en-US" dirty="0" err="1"/>
              <a:t>erwerbswirtschaftliche</a:t>
            </a:r>
            <a:r>
              <a:rPr lang="en-US" dirty="0"/>
              <a:t> </a:t>
            </a:r>
            <a:r>
              <a:rPr lang="en-US" dirty="0" err="1"/>
              <a:t>Betätigung</a:t>
            </a:r>
            <a:r>
              <a:rPr lang="en-US" dirty="0"/>
              <a:t> und </a:t>
            </a:r>
            <a:r>
              <a:rPr lang="en-US" dirty="0" err="1"/>
              <a:t>fiskalische</a:t>
            </a:r>
            <a:r>
              <a:rPr lang="en-US" dirty="0"/>
              <a:t> 	</a:t>
            </a:r>
            <a:r>
              <a:rPr lang="en-US" dirty="0" err="1"/>
              <a:t>Hilfsgeschäfte</a:t>
            </a:r>
            <a:r>
              <a:rPr lang="en-US" dirty="0"/>
              <a:t>)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klassische</a:t>
            </a:r>
            <a:r>
              <a:rPr lang="en-US" dirty="0"/>
              <a:t> </a:t>
            </a:r>
            <a:r>
              <a:rPr lang="en-US" b="1" dirty="0" err="1"/>
              <a:t>Erscheinungsformen</a:t>
            </a:r>
            <a:r>
              <a:rPr lang="en-US" b="1" dirty="0"/>
              <a:t> </a:t>
            </a:r>
            <a:r>
              <a:rPr lang="en-US" b="1" dirty="0" err="1"/>
              <a:t>privatrechtlichen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b="1" dirty="0" err="1"/>
              <a:t>Handelns</a:t>
            </a:r>
            <a:r>
              <a:rPr lang="en-US" b="1" dirty="0"/>
              <a:t> der </a:t>
            </a:r>
            <a:r>
              <a:rPr lang="en-US" b="1" dirty="0" err="1"/>
              <a:t>Verwaltung</a:t>
            </a:r>
            <a:endParaRPr lang="en-US" b="1" dirty="0"/>
          </a:p>
          <a:p>
            <a:pPr lvl="1"/>
            <a:r>
              <a:rPr lang="en-US" dirty="0"/>
              <a:t>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Kammern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vorliegenden</a:t>
            </a:r>
            <a:r>
              <a:rPr lang="en-US" dirty="0"/>
              <a:t> </a:t>
            </a:r>
            <a:r>
              <a:rPr lang="en-US" dirty="0" err="1"/>
              <a:t>Kontext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allem</a:t>
            </a:r>
            <a:r>
              <a:rPr lang="en-US" dirty="0"/>
              <a:t> das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Verwaltungsprivatrecht</a:t>
            </a:r>
            <a:r>
              <a:rPr lang="en-US" dirty="0"/>
              <a:t> und die </a:t>
            </a:r>
            <a:r>
              <a:rPr lang="en-US" dirty="0" err="1"/>
              <a:t>erwerbswirtschaftliche</a:t>
            </a:r>
            <a:r>
              <a:rPr lang="en-US" dirty="0"/>
              <a:t> </a:t>
            </a:r>
            <a:r>
              <a:rPr lang="en-US" dirty="0" err="1"/>
              <a:t>Betätigung</a:t>
            </a:r>
            <a:r>
              <a:rPr lang="en-US" dirty="0"/>
              <a:t> </a:t>
            </a:r>
            <a:r>
              <a:rPr lang="en-US" dirty="0" err="1"/>
              <a:t>sowie</a:t>
            </a:r>
            <a:r>
              <a:rPr lang="en-US" dirty="0"/>
              <a:t> die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damit</a:t>
            </a:r>
            <a:r>
              <a:rPr lang="en-US" dirty="0"/>
              <a:t> </a:t>
            </a:r>
            <a:r>
              <a:rPr lang="en-US" dirty="0" err="1"/>
              <a:t>verbundenen</a:t>
            </a:r>
            <a:r>
              <a:rPr lang="en-US" dirty="0"/>
              <a:t> </a:t>
            </a:r>
            <a:r>
              <a:rPr lang="en-US" dirty="0" err="1"/>
              <a:t>Abgrenzungen</a:t>
            </a:r>
            <a:r>
              <a:rPr lang="en-US" dirty="0"/>
              <a:t> von </a:t>
            </a:r>
            <a:r>
              <a:rPr lang="en-US" dirty="0" err="1"/>
              <a:t>Bedeutung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628650" y="1143879"/>
            <a:ext cx="723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3. Verwaltungsprivatrecht und fiskalisches Handeln</a:t>
            </a:r>
          </a:p>
        </p:txBody>
      </p:sp>
    </p:spTree>
    <p:extLst>
      <p:ext uri="{BB962C8B-B14F-4D97-AF65-F5344CB8AC3E}">
        <p14:creationId xmlns:p14="http://schemas.microsoft.com/office/powerpoint/2010/main" val="170866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09074"/>
            <a:ext cx="8058150" cy="738664"/>
          </a:xfrm>
        </p:spPr>
        <p:txBody>
          <a:bodyPr/>
          <a:lstStyle/>
          <a:p>
            <a:r>
              <a:rPr lang="en-US" dirty="0"/>
              <a:t>II. </a:t>
            </a:r>
            <a:r>
              <a:rPr lang="en-US" dirty="0" err="1"/>
              <a:t>Arten</a:t>
            </a:r>
            <a:r>
              <a:rPr lang="en-US" dirty="0"/>
              <a:t> und </a:t>
            </a:r>
            <a:r>
              <a:rPr lang="en-US" dirty="0" err="1"/>
              <a:t>Rechtsformen</a:t>
            </a:r>
            <a:r>
              <a:rPr lang="en-US" dirty="0"/>
              <a:t> der </a:t>
            </a:r>
            <a:r>
              <a:rPr lang="en-US" dirty="0" err="1"/>
              <a:t>Aufgabenerledigung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Kammern</a:t>
            </a:r>
            <a:r>
              <a:rPr lang="en-US" dirty="0"/>
              <a:t>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282788" y="1687524"/>
            <a:ext cx="937217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Verwaltungshandeln</a:t>
            </a:r>
            <a:r>
              <a:rPr lang="en-US" dirty="0"/>
              <a:t> in </a:t>
            </a:r>
            <a:r>
              <a:rPr lang="en-US" dirty="0" err="1"/>
              <a:t>Privatrechtsform</a:t>
            </a:r>
            <a:r>
              <a:rPr lang="en-US" dirty="0"/>
              <a:t>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allem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den </a:t>
            </a:r>
            <a:r>
              <a:rPr lang="en-US" dirty="0" err="1"/>
              <a:t>Wirtschaftskammern</a:t>
            </a:r>
            <a:r>
              <a:rPr lang="en-US" dirty="0"/>
              <a:t> </a:t>
            </a:r>
            <a:r>
              <a:rPr lang="en-US" dirty="0" err="1"/>
              <a:t>seinen</a:t>
            </a:r>
            <a:r>
              <a:rPr lang="en-US" dirty="0"/>
              <a:t> </a:t>
            </a:r>
            <a:r>
              <a:rPr lang="en-US" dirty="0" err="1"/>
              <a:t>Ausdruck</a:t>
            </a:r>
            <a:r>
              <a:rPr lang="en-US" dirty="0"/>
              <a:t> in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Vielzahl</a:t>
            </a:r>
            <a:r>
              <a:rPr lang="en-US" dirty="0"/>
              <a:t> von “</a:t>
            </a:r>
            <a:r>
              <a:rPr lang="en-US" dirty="0" err="1"/>
              <a:t>Einrichtungen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i.S.v</a:t>
            </a:r>
            <a:r>
              <a:rPr lang="en-US" dirty="0"/>
              <a:t>. § 1 Abs. 2 IHKG; § 91 Abs. 1 </a:t>
            </a:r>
            <a:r>
              <a:rPr lang="en-US" dirty="0" err="1"/>
              <a:t>Nrn</a:t>
            </a:r>
            <a:r>
              <a:rPr lang="en-US" dirty="0"/>
              <a:t> 7 und 9 </a:t>
            </a:r>
            <a:r>
              <a:rPr lang="en-US" dirty="0" err="1"/>
              <a:t>HwO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	</a:t>
            </a:r>
            <a:r>
              <a:rPr lang="en-US" dirty="0" err="1"/>
              <a:t>Beispiele</a:t>
            </a:r>
            <a:r>
              <a:rPr lang="en-US" dirty="0"/>
              <a:t>:   </a:t>
            </a:r>
            <a:r>
              <a:rPr lang="en-US" dirty="0" err="1"/>
              <a:t>Messe</a:t>
            </a:r>
            <a:r>
              <a:rPr lang="en-US" dirty="0"/>
              <a:t>-/</a:t>
            </a:r>
            <a:r>
              <a:rPr lang="en-US" dirty="0" err="1"/>
              <a:t>Ausstellungsgesellschaften</a:t>
            </a:r>
            <a:r>
              <a:rPr lang="en-US" dirty="0"/>
              <a:t>, </a:t>
            </a:r>
            <a:r>
              <a:rPr lang="en-US" dirty="0" err="1"/>
              <a:t>Technologiegesellschaften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	    </a:t>
            </a:r>
            <a:r>
              <a:rPr lang="en-US" dirty="0" err="1"/>
              <a:t>Berufsbildungsgesellschaften</a:t>
            </a:r>
            <a:r>
              <a:rPr lang="en-US" dirty="0"/>
              <a:t> </a:t>
            </a:r>
            <a:r>
              <a:rPr lang="en-US" dirty="0" err="1"/>
              <a:t>u.v.m</a:t>
            </a:r>
            <a:r>
              <a:rPr lang="en-US" dirty="0"/>
              <a:t>.	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berufsständischen</a:t>
            </a:r>
            <a:r>
              <a:rPr lang="en-US" dirty="0"/>
              <a:t> </a:t>
            </a:r>
            <a:r>
              <a:rPr lang="en-US" dirty="0" err="1"/>
              <a:t>Kammern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das </a:t>
            </a:r>
            <a:r>
              <a:rPr lang="en-US" dirty="0" err="1"/>
              <a:t>Verwaltungshandeln</a:t>
            </a:r>
            <a:r>
              <a:rPr lang="en-US" dirty="0"/>
              <a:t> in </a:t>
            </a:r>
            <a:br>
              <a:rPr lang="en-US" dirty="0"/>
            </a:br>
            <a:r>
              <a:rPr lang="en-US" dirty="0" err="1"/>
              <a:t>Privatrechtsform</a:t>
            </a:r>
            <a:r>
              <a:rPr lang="en-US" dirty="0"/>
              <a:t> </a:t>
            </a:r>
            <a:r>
              <a:rPr lang="en-US" dirty="0" err="1"/>
              <a:t>aufgabenbedingt</a:t>
            </a:r>
            <a:r>
              <a:rPr lang="en-US" dirty="0"/>
              <a:t> </a:t>
            </a:r>
            <a:r>
              <a:rPr lang="en-US" dirty="0" err="1"/>
              <a:t>weniger</a:t>
            </a:r>
            <a:r>
              <a:rPr lang="en-US" dirty="0"/>
              <a:t> stark </a:t>
            </a:r>
            <a:r>
              <a:rPr lang="en-US" dirty="0" err="1"/>
              <a:t>ausgeprägt</a:t>
            </a:r>
            <a:r>
              <a:rPr lang="en-US" dirty="0"/>
              <a:t> und </a:t>
            </a:r>
            <a:r>
              <a:rPr lang="en-US" dirty="0" err="1"/>
              <a:t>zumeist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auf das </a:t>
            </a:r>
            <a:r>
              <a:rPr lang="en-US" dirty="0" err="1"/>
              <a:t>Vorhalten</a:t>
            </a:r>
            <a:r>
              <a:rPr lang="en-US" dirty="0"/>
              <a:t> von </a:t>
            </a:r>
            <a:r>
              <a:rPr lang="en-US" dirty="0" err="1"/>
              <a:t>Fürsorgeeinrichtungen</a:t>
            </a:r>
            <a:r>
              <a:rPr lang="en-US" dirty="0"/>
              <a:t> </a:t>
            </a:r>
            <a:r>
              <a:rPr lang="en-US" dirty="0" err="1"/>
              <a:t>ausgerichtet</a:t>
            </a:r>
            <a:r>
              <a:rPr lang="en-US" dirty="0"/>
              <a:t> (</a:t>
            </a:r>
            <a:r>
              <a:rPr lang="en-US" dirty="0" err="1"/>
              <a:t>aber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Rahmen</a:t>
            </a:r>
            <a:r>
              <a:rPr lang="en-US" dirty="0"/>
              <a:t> der </a:t>
            </a:r>
            <a:r>
              <a:rPr lang="en-US" dirty="0" err="1"/>
              <a:t>allgemeinen</a:t>
            </a:r>
            <a:r>
              <a:rPr lang="en-US" dirty="0"/>
              <a:t> </a:t>
            </a:r>
            <a:r>
              <a:rPr lang="en-US" dirty="0" err="1"/>
              <a:t>Zulässigkeitsanforderungen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h.M.</a:t>
            </a:r>
            <a:r>
              <a:rPr lang="en-US" dirty="0"/>
              <a:t> </a:t>
            </a:r>
            <a:r>
              <a:rPr lang="en-US" dirty="0" err="1"/>
              <a:t>nicht</a:t>
            </a:r>
            <a:br>
              <a:rPr lang="en-US" dirty="0"/>
            </a:br>
            <a:r>
              <a:rPr lang="en-US" dirty="0" err="1"/>
              <a:t>ausgeschlossen</a:t>
            </a:r>
            <a:r>
              <a:rPr lang="en-US" dirty="0"/>
              <a:t>; </a:t>
            </a:r>
            <a:r>
              <a:rPr lang="en-US" dirty="0" err="1"/>
              <a:t>etwa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Weiterbildungseinrichtungen</a:t>
            </a:r>
            <a:r>
              <a:rPr lang="en-US" dirty="0"/>
              <a:t>)  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628650" y="1143879"/>
            <a:ext cx="723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4. Mögliche Anwendungsfälle im Bereich der Kammern</a:t>
            </a:r>
          </a:p>
        </p:txBody>
      </p:sp>
    </p:spTree>
    <p:extLst>
      <p:ext uri="{BB962C8B-B14F-4D97-AF65-F5344CB8AC3E}">
        <p14:creationId xmlns:p14="http://schemas.microsoft.com/office/powerpoint/2010/main" val="112345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09074"/>
            <a:ext cx="8058150" cy="738664"/>
          </a:xfrm>
        </p:spPr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Zulässigkeit</a:t>
            </a:r>
            <a:r>
              <a:rPr lang="en-US" dirty="0"/>
              <a:t> und </a:t>
            </a:r>
            <a:r>
              <a:rPr lang="en-US" dirty="0" err="1"/>
              <a:t>Grenzen</a:t>
            </a:r>
            <a:r>
              <a:rPr lang="en-US" dirty="0"/>
              <a:t> der Wahl </a:t>
            </a:r>
            <a:r>
              <a:rPr lang="en-US" dirty="0" err="1"/>
              <a:t>privatrechtlicher</a:t>
            </a:r>
            <a:r>
              <a:rPr lang="en-US" dirty="0"/>
              <a:t>    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Rechtsformen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282788" y="1687524"/>
            <a:ext cx="93721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err="1"/>
              <a:t>Bereits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allgemeinem</a:t>
            </a:r>
            <a:r>
              <a:rPr lang="en-US" dirty="0"/>
              <a:t> </a:t>
            </a:r>
            <a:r>
              <a:rPr lang="en-US" dirty="0" err="1"/>
              <a:t>Verwaltungsrecht</a:t>
            </a:r>
            <a:r>
              <a:rPr lang="en-US" dirty="0"/>
              <a:t> gilt, </a:t>
            </a:r>
            <a:r>
              <a:rPr lang="en-US" dirty="0" err="1"/>
              <a:t>dass</a:t>
            </a:r>
            <a:r>
              <a:rPr lang="en-US" dirty="0"/>
              <a:t> (</a:t>
            </a:r>
            <a:r>
              <a:rPr lang="en-US" dirty="0" err="1"/>
              <a:t>außerhalb</a:t>
            </a:r>
            <a:r>
              <a:rPr lang="en-US" dirty="0"/>
              <a:t> der 	</a:t>
            </a:r>
            <a:r>
              <a:rPr lang="en-US" dirty="0" err="1"/>
              <a:t>Eingriffsverwaltung</a:t>
            </a:r>
            <a:r>
              <a:rPr lang="en-US" dirty="0"/>
              <a:t> </a:t>
            </a:r>
            <a:r>
              <a:rPr lang="en-US" dirty="0" err="1"/>
              <a:t>i.e.S</a:t>
            </a:r>
            <a:r>
              <a:rPr lang="en-US" dirty="0"/>
              <a:t>.) </a:t>
            </a:r>
            <a:r>
              <a:rPr lang="en-US" dirty="0" err="1"/>
              <a:t>jedenfalls</a:t>
            </a:r>
            <a:r>
              <a:rPr lang="en-US" dirty="0"/>
              <a:t> in der </a:t>
            </a:r>
            <a:r>
              <a:rPr lang="en-US" dirty="0" err="1"/>
              <a:t>Leistungs</a:t>
            </a:r>
            <a:r>
              <a:rPr lang="en-US" dirty="0"/>
              <a:t>- und 	</a:t>
            </a:r>
            <a:r>
              <a:rPr lang="en-US" dirty="0" err="1"/>
              <a:t>Lenkungsverwaltung</a:t>
            </a:r>
            <a:r>
              <a:rPr lang="en-US" dirty="0"/>
              <a:t> die Wahl </a:t>
            </a:r>
            <a:r>
              <a:rPr lang="en-US" dirty="0" err="1"/>
              <a:t>privater</a:t>
            </a:r>
            <a:r>
              <a:rPr lang="en-US" dirty="0"/>
              <a:t> </a:t>
            </a:r>
            <a:r>
              <a:rPr lang="en-US" dirty="0" err="1"/>
              <a:t>Rechtsformen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Aufgabenerledigung</a:t>
            </a:r>
            <a:r>
              <a:rPr lang="en-US" dirty="0"/>
              <a:t> </a:t>
            </a:r>
            <a:r>
              <a:rPr lang="en-US" dirty="0" err="1"/>
              <a:t>zulässig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  “</a:t>
            </a:r>
            <a:r>
              <a:rPr lang="en-US" dirty="0" err="1"/>
              <a:t>stillschweigend</a:t>
            </a:r>
            <a:r>
              <a:rPr lang="en-US" dirty="0"/>
              <a:t> </a:t>
            </a:r>
            <a:r>
              <a:rPr lang="en-US" dirty="0" err="1"/>
              <a:t>vorausgesetzte</a:t>
            </a:r>
            <a:r>
              <a:rPr lang="en-US" dirty="0"/>
              <a:t> </a:t>
            </a:r>
            <a:r>
              <a:rPr lang="en-US" dirty="0" err="1"/>
              <a:t>Freiheit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der Wahl der </a:t>
            </a:r>
            <a:r>
              <a:rPr lang="en-US" dirty="0" err="1"/>
              <a:t>Handlungsformen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betrifft</a:t>
            </a:r>
            <a:r>
              <a:rPr lang="en-US" dirty="0"/>
              <a:t> in der </a:t>
            </a:r>
            <a:r>
              <a:rPr lang="en-US" dirty="0" err="1"/>
              <a:t>kommunalen</a:t>
            </a:r>
            <a:r>
              <a:rPr lang="en-US" dirty="0"/>
              <a:t> </a:t>
            </a:r>
            <a:r>
              <a:rPr lang="en-US" dirty="0" err="1"/>
              <a:t>Selbstverwaltung</a:t>
            </a:r>
            <a:r>
              <a:rPr lang="en-US" dirty="0"/>
              <a:t> </a:t>
            </a:r>
            <a:r>
              <a:rPr lang="en-US" dirty="0" err="1"/>
              <a:t>v.a.</a:t>
            </a:r>
            <a:r>
              <a:rPr lang="en-US" dirty="0"/>
              <a:t> den </a:t>
            </a:r>
            <a:r>
              <a:rPr lang="en-US" dirty="0" err="1"/>
              <a:t>weiten</a:t>
            </a:r>
            <a:r>
              <a:rPr lang="en-US" dirty="0"/>
              <a:t> </a:t>
            </a:r>
            <a:r>
              <a:rPr lang="en-US" dirty="0" err="1"/>
              <a:t>Bereich</a:t>
            </a:r>
            <a:r>
              <a:rPr lang="en-US" dirty="0"/>
              <a:t> der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Daseinsvorsorge</a:t>
            </a:r>
            <a:r>
              <a:rPr lang="en-US" dirty="0"/>
              <a:t> 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	</a:t>
            </a:r>
            <a:r>
              <a:rPr lang="en-US" dirty="0" err="1"/>
              <a:t>Bei</a:t>
            </a:r>
            <a:r>
              <a:rPr lang="en-US" dirty="0"/>
              <a:t> den </a:t>
            </a:r>
            <a:r>
              <a:rPr lang="en-US" dirty="0" err="1"/>
              <a:t>Kammern</a:t>
            </a:r>
            <a:r>
              <a:rPr lang="en-US" dirty="0"/>
              <a:t>/in der </a:t>
            </a:r>
            <a:r>
              <a:rPr lang="en-US" dirty="0" err="1"/>
              <a:t>funktionalen</a:t>
            </a:r>
            <a:r>
              <a:rPr lang="en-US" dirty="0"/>
              <a:t> </a:t>
            </a:r>
            <a:r>
              <a:rPr lang="en-US" dirty="0" err="1"/>
              <a:t>Selbstverwaltung</a:t>
            </a:r>
            <a:r>
              <a:rPr lang="en-US" dirty="0"/>
              <a:t>: </a:t>
            </a:r>
            <a:r>
              <a:rPr lang="en-US" dirty="0" err="1"/>
              <a:t>spätestens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	</a:t>
            </a:r>
            <a:r>
              <a:rPr lang="en-US" dirty="0" err="1"/>
              <a:t>BVerwGE</a:t>
            </a:r>
            <a:r>
              <a:rPr lang="en-US" dirty="0"/>
              <a:t> 112, 69 (74ff.) gilt </a:t>
            </a:r>
            <a:r>
              <a:rPr lang="en-US" dirty="0" err="1"/>
              <a:t>ebenfalls</a:t>
            </a:r>
            <a:r>
              <a:rPr lang="en-US" dirty="0"/>
              <a:t>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weites</a:t>
            </a:r>
            <a:r>
              <a:rPr lang="en-US" dirty="0"/>
              <a:t> </a:t>
            </a:r>
            <a:r>
              <a:rPr lang="en-US" dirty="0" err="1"/>
              <a:t>Verständnis</a:t>
            </a:r>
            <a:r>
              <a:rPr lang="en-US" dirty="0"/>
              <a:t> </a:t>
            </a:r>
            <a:r>
              <a:rPr lang="en-US" dirty="0" err="1"/>
              <a:t>bzgl</a:t>
            </a:r>
            <a:r>
              <a:rPr lang="en-US" dirty="0"/>
              <a:t>. der Wahl </a:t>
            </a:r>
            <a:br>
              <a:rPr lang="en-US" dirty="0"/>
            </a:br>
            <a:r>
              <a:rPr lang="en-US" dirty="0"/>
              <a:t>	der </a:t>
            </a:r>
            <a:r>
              <a:rPr lang="en-US" dirty="0" err="1"/>
              <a:t>Privatrechtsform</a:t>
            </a:r>
            <a:r>
              <a:rPr lang="en-US" dirty="0"/>
              <a:t> (</a:t>
            </a:r>
            <a:r>
              <a:rPr lang="en-US" dirty="0" err="1"/>
              <a:t>idR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nichthoheitlichen</a:t>
            </a:r>
            <a:r>
              <a:rPr lang="en-US" dirty="0"/>
              <a:t> </a:t>
            </a:r>
            <a:r>
              <a:rPr lang="en-US" dirty="0" err="1"/>
              <a:t>Aufgaben</a:t>
            </a:r>
            <a:r>
              <a:rPr lang="en-US" dirty="0"/>
              <a:t> </a:t>
            </a:r>
            <a:r>
              <a:rPr lang="en-US" dirty="0" err="1"/>
              <a:t>unproblematisch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sofern</a:t>
            </a:r>
            <a:r>
              <a:rPr lang="en-US" dirty="0"/>
              <a:t> der </a:t>
            </a:r>
            <a:r>
              <a:rPr lang="en-US" dirty="0" err="1"/>
              <a:t>sachliche</a:t>
            </a:r>
            <a:r>
              <a:rPr lang="en-US" dirty="0"/>
              <a:t> </a:t>
            </a:r>
            <a:r>
              <a:rPr lang="en-US" dirty="0" err="1"/>
              <a:t>Aufgabenbereich</a:t>
            </a:r>
            <a:r>
              <a:rPr lang="en-US" dirty="0"/>
              <a:t> der </a:t>
            </a:r>
            <a:r>
              <a:rPr lang="en-US" dirty="0" err="1"/>
              <a:t>Kammer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verlassen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) 	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 	Problem: </a:t>
            </a:r>
            <a:r>
              <a:rPr lang="en-US" dirty="0" err="1"/>
              <a:t>überwiegendes</a:t>
            </a:r>
            <a:r>
              <a:rPr lang="en-US" dirty="0"/>
              <a:t> </a:t>
            </a:r>
            <a:r>
              <a:rPr lang="en-US" dirty="0" err="1"/>
              <a:t>Abstellen</a:t>
            </a:r>
            <a:r>
              <a:rPr lang="en-US" dirty="0"/>
              <a:t> auf </a:t>
            </a:r>
            <a:r>
              <a:rPr lang="en-US" dirty="0" err="1"/>
              <a:t>Organisationsgewalt</a:t>
            </a:r>
            <a:r>
              <a:rPr lang="en-US" dirty="0"/>
              <a:t> und </a:t>
            </a:r>
            <a:r>
              <a:rPr lang="en-US" dirty="0" err="1"/>
              <a:t>Begriff</a:t>
            </a:r>
            <a:r>
              <a:rPr lang="en-US" dirty="0"/>
              <a:t> des 	</a:t>
            </a:r>
            <a:r>
              <a:rPr lang="en-US" dirty="0" err="1"/>
              <a:t>Interessenvertretungsgebots</a:t>
            </a:r>
            <a:r>
              <a:rPr lang="en-US" dirty="0"/>
              <a:t> </a:t>
            </a:r>
            <a:r>
              <a:rPr lang="en-US" dirty="0" err="1"/>
              <a:t>führt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extensiven</a:t>
            </a:r>
            <a:r>
              <a:rPr lang="en-US" dirty="0"/>
              <a:t> </a:t>
            </a:r>
            <a:r>
              <a:rPr lang="en-US" dirty="0" err="1"/>
              <a:t>Nutzungsmöglichkeit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privatrechtlicher</a:t>
            </a:r>
            <a:r>
              <a:rPr lang="en-US" dirty="0"/>
              <a:t> </a:t>
            </a:r>
            <a:r>
              <a:rPr lang="en-US" dirty="0" err="1"/>
              <a:t>Orgnaisationsformen</a:t>
            </a:r>
            <a:r>
              <a:rPr lang="en-US" dirty="0"/>
              <a:t> und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Verwischung</a:t>
            </a:r>
            <a:r>
              <a:rPr lang="en-US" dirty="0"/>
              <a:t> der </a:t>
            </a:r>
            <a:r>
              <a:rPr lang="en-US" dirty="0" err="1"/>
              <a:t>Grenzen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	</a:t>
            </a:r>
            <a:r>
              <a:rPr lang="en-US" dirty="0" err="1"/>
              <a:t>wirtschaftlichen</a:t>
            </a:r>
            <a:r>
              <a:rPr lang="en-US" dirty="0"/>
              <a:t> </a:t>
            </a:r>
            <a:r>
              <a:rPr lang="en-US" dirty="0" err="1"/>
              <a:t>Betätigung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28650" y="1143879"/>
            <a:ext cx="723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1. Zulässigkeit in der Leistungs- und Lenkungsverwaltung</a:t>
            </a:r>
          </a:p>
        </p:txBody>
      </p:sp>
    </p:spTree>
    <p:extLst>
      <p:ext uri="{BB962C8B-B14F-4D97-AF65-F5344CB8AC3E}">
        <p14:creationId xmlns:p14="http://schemas.microsoft.com/office/powerpoint/2010/main" val="229933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209074"/>
            <a:ext cx="8058150" cy="738664"/>
          </a:xfrm>
        </p:spPr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Zulässigkeit</a:t>
            </a:r>
            <a:r>
              <a:rPr lang="en-US" dirty="0"/>
              <a:t> und </a:t>
            </a:r>
            <a:r>
              <a:rPr lang="en-US" dirty="0" err="1"/>
              <a:t>Grenzen</a:t>
            </a:r>
            <a:r>
              <a:rPr lang="en-US" dirty="0"/>
              <a:t> der Wahl </a:t>
            </a:r>
            <a:r>
              <a:rPr lang="en-US" dirty="0" err="1"/>
              <a:t>privatrechtlicher</a:t>
            </a:r>
            <a:r>
              <a:rPr lang="en-US" dirty="0"/>
              <a:t>     </a:t>
            </a:r>
            <a:br>
              <a:rPr lang="en-US" dirty="0"/>
            </a:br>
            <a:r>
              <a:rPr lang="en-US" dirty="0"/>
              <a:t>     </a:t>
            </a:r>
            <a:r>
              <a:rPr lang="en-US" dirty="0" err="1"/>
              <a:t>Rechtsformen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90898-255D-415A-9249-CDE9C8B0318A}" type="datetime1">
              <a:rPr lang="de-DE" smtClean="0"/>
              <a:t>22.09.2021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E722E-E959-4059-ADFD-FCBD542DC6C4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2101850" y="6536939"/>
            <a:ext cx="5734050" cy="138499"/>
          </a:xfrm>
        </p:spPr>
        <p:txBody>
          <a:bodyPr/>
          <a:lstStyle/>
          <a:p>
            <a:r>
              <a:rPr lang="de-DE" dirty="0"/>
              <a:t>Prof. Dr. Arne Pautsch</a:t>
            </a:r>
          </a:p>
        </p:txBody>
      </p:sp>
      <p:sp>
        <p:nvSpPr>
          <p:cNvPr id="3" name="Rechteck 2"/>
          <p:cNvSpPr/>
          <p:nvPr/>
        </p:nvSpPr>
        <p:spPr>
          <a:xfrm>
            <a:off x="524385" y="1687524"/>
            <a:ext cx="9372173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/>
              <a:t>Rechtsstaatsprinzip</a:t>
            </a:r>
            <a:r>
              <a:rPr lang="en-US" dirty="0"/>
              <a:t>, Art. 20 Abs. 3 GG (</a:t>
            </a:r>
            <a:r>
              <a:rPr lang="en-US" dirty="0" err="1"/>
              <a:t>insb</a:t>
            </a:r>
            <a:r>
              <a:rPr lang="en-US" dirty="0"/>
              <a:t>. </a:t>
            </a:r>
            <a:r>
              <a:rPr lang="en-US" dirty="0" err="1"/>
              <a:t>Wesentlichkeitsvorbehalt</a:t>
            </a:r>
            <a:r>
              <a:rPr lang="en-US" dirty="0"/>
              <a:t>; </a:t>
            </a:r>
            <a:r>
              <a:rPr lang="en-US" dirty="0" err="1"/>
              <a:t>Bestimmtheit</a:t>
            </a:r>
            <a:r>
              <a:rPr lang="en-US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/>
              <a:t>Demokratieprinzip</a:t>
            </a:r>
            <a:r>
              <a:rPr lang="en-US" dirty="0"/>
              <a:t>, Art. 20 Abs. 2 GG: </a:t>
            </a:r>
            <a:r>
              <a:rPr lang="en-US" dirty="0" err="1"/>
              <a:t>hinreichende</a:t>
            </a:r>
            <a:r>
              <a:rPr lang="en-US" dirty="0"/>
              <a:t> Legitimation </a:t>
            </a:r>
            <a:r>
              <a:rPr lang="en-US" dirty="0" err="1"/>
              <a:t>öffentlich-rechtlicher</a:t>
            </a:r>
            <a:r>
              <a:rPr lang="en-US" dirty="0"/>
              <a:t> </a:t>
            </a:r>
            <a:r>
              <a:rPr lang="en-US" dirty="0" err="1"/>
              <a:t>Verwaltungsträger</a:t>
            </a:r>
            <a:r>
              <a:rPr lang="en-US" dirty="0"/>
              <a:t> und </a:t>
            </a:r>
            <a:r>
              <a:rPr lang="en-US" dirty="0" err="1"/>
              <a:t>ihrer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sicherzustellen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aber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 err="1">
                <a:sym typeface="Wingdings" panose="05000000000000000000" pitchFamily="2" charset="2"/>
              </a:rPr>
              <a:t>Schaffung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privatrechtlicher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Organisationen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schafft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Substrukturen</a:t>
            </a:r>
            <a:r>
              <a:rPr lang="en-US" dirty="0">
                <a:sym typeface="Wingdings" panose="05000000000000000000" pitchFamily="2" charset="2"/>
              </a:rPr>
              <a:t>, die </a:t>
            </a:r>
            <a:r>
              <a:rPr lang="en-US" dirty="0" err="1">
                <a:sym typeface="Wingdings" panose="05000000000000000000" pitchFamily="2" charset="2"/>
              </a:rPr>
              <a:t>nicht</a:t>
            </a:r>
            <a:r>
              <a:rPr lang="en-US" dirty="0">
                <a:sym typeface="Wingdings" panose="05000000000000000000" pitchFamily="2" charset="2"/>
              </a:rPr>
              <a:t> </a:t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err="1">
                <a:sym typeface="Wingdings" panose="05000000000000000000" pitchFamily="2" charset="2"/>
              </a:rPr>
              <a:t>ohne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Einfluss</a:t>
            </a:r>
            <a:r>
              <a:rPr lang="en-US" dirty="0">
                <a:sym typeface="Wingdings" panose="05000000000000000000" pitchFamily="2" charset="2"/>
              </a:rPr>
              <a:t> auf den </a:t>
            </a:r>
            <a:r>
              <a:rPr lang="en-US" dirty="0" err="1">
                <a:sym typeface="Wingdings" panose="05000000000000000000" pitchFamily="2" charset="2"/>
              </a:rPr>
              <a:t>Legitimationszusammenhang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sind</a:t>
            </a:r>
            <a:br>
              <a:rPr lang="en-US" dirty="0"/>
            </a:b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err="1"/>
              <a:t>Grundrechte</a:t>
            </a:r>
            <a:r>
              <a:rPr lang="en-US" dirty="0"/>
              <a:t> (Art. 1 Abs 3 GG </a:t>
            </a:r>
            <a:r>
              <a:rPr lang="en-US" dirty="0" err="1"/>
              <a:t>iVm</a:t>
            </a:r>
            <a:r>
              <a:rPr lang="en-US" dirty="0"/>
              <a:t> </a:t>
            </a:r>
            <a:r>
              <a:rPr lang="en-US" dirty="0" err="1"/>
              <a:t>insb</a:t>
            </a:r>
            <a:r>
              <a:rPr lang="en-US" dirty="0"/>
              <a:t>. Art. 12 GG, Art. 14 GG und </a:t>
            </a:r>
            <a:br>
              <a:rPr lang="en-US" dirty="0"/>
            </a:br>
            <a:r>
              <a:rPr lang="en-US" dirty="0"/>
              <a:t>Art. 2 Abs. 1 GG) der </a:t>
            </a:r>
            <a:r>
              <a:rPr lang="en-US" dirty="0" err="1"/>
              <a:t>Kammermitglieder</a:t>
            </a:r>
            <a:r>
              <a:rPr lang="en-US" dirty="0"/>
              <a:t>: 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Gefahr</a:t>
            </a:r>
            <a:r>
              <a:rPr lang="en-US" dirty="0"/>
              <a:t>, </a:t>
            </a:r>
            <a:r>
              <a:rPr lang="en-US" dirty="0" err="1"/>
              <a:t>dass</a:t>
            </a:r>
            <a:r>
              <a:rPr lang="en-US" dirty="0"/>
              <a:t> </a:t>
            </a:r>
            <a:r>
              <a:rPr lang="en-US" dirty="0" err="1"/>
              <a:t>sich</a:t>
            </a:r>
            <a:r>
              <a:rPr lang="en-US" dirty="0"/>
              <a:t> die </a:t>
            </a:r>
            <a:r>
              <a:rPr lang="en-US" dirty="0" err="1"/>
              <a:t>Kammer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weitreichende</a:t>
            </a:r>
            <a:r>
              <a:rPr lang="en-US" dirty="0"/>
              <a:t> </a:t>
            </a:r>
            <a:r>
              <a:rPr lang="en-US" dirty="0" err="1"/>
              <a:t>eigene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erwerbswirtschaftliche</a:t>
            </a:r>
            <a:r>
              <a:rPr lang="en-US" dirty="0"/>
              <a:t> </a:t>
            </a:r>
            <a:r>
              <a:rPr lang="en-US" dirty="0" err="1"/>
              <a:t>Betätigung</a:t>
            </a:r>
            <a:r>
              <a:rPr lang="en-US" dirty="0"/>
              <a:t> in </a:t>
            </a:r>
            <a:r>
              <a:rPr lang="en-US" dirty="0" err="1"/>
              <a:t>Konkurrenz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ihren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Pflichtmitgliedern</a:t>
            </a:r>
            <a:r>
              <a:rPr lang="en-US" dirty="0"/>
              <a:t> </a:t>
            </a:r>
            <a:r>
              <a:rPr lang="en-US" dirty="0" err="1"/>
              <a:t>setzt</a:t>
            </a:r>
            <a:r>
              <a:rPr lang="en-US" dirty="0"/>
              <a:t> (</a:t>
            </a:r>
            <a:r>
              <a:rPr lang="en-US" dirty="0" err="1"/>
              <a:t>Wesentlichkeits</a:t>
            </a:r>
            <a:r>
              <a:rPr lang="en-US" dirty="0"/>
              <a:t>-/</a:t>
            </a:r>
            <a:r>
              <a:rPr lang="en-US" dirty="0" err="1"/>
              <a:t>Bestimmtheitsproblem</a:t>
            </a:r>
            <a:r>
              <a:rPr lang="en-US" dirty="0"/>
              <a:t> </a:t>
            </a:r>
            <a:r>
              <a:rPr lang="en-US" dirty="0" err="1"/>
              <a:t>etwa</a:t>
            </a:r>
            <a:r>
              <a:rPr lang="en-US" dirty="0"/>
              <a:t> </a:t>
            </a:r>
            <a:r>
              <a:rPr lang="en-US" dirty="0" err="1"/>
              <a:t>dann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wenn</a:t>
            </a:r>
            <a:r>
              <a:rPr lang="en-US" dirty="0"/>
              <a:t> </a:t>
            </a:r>
            <a:r>
              <a:rPr lang="en-US" dirty="0" err="1"/>
              <a:t>einfachgesetzlich</a:t>
            </a:r>
            <a:r>
              <a:rPr lang="en-US" dirty="0"/>
              <a:t> </a:t>
            </a:r>
            <a:r>
              <a:rPr lang="en-US" dirty="0" err="1"/>
              <a:t>nur</a:t>
            </a:r>
            <a:r>
              <a:rPr lang="en-US" dirty="0"/>
              <a:t> auf </a:t>
            </a:r>
            <a:r>
              <a:rPr lang="en-US" dirty="0" err="1"/>
              <a:t>Interessenvertretungsgebot</a:t>
            </a:r>
            <a:r>
              <a:rPr lang="en-US" dirty="0"/>
              <a:t> </a:t>
            </a:r>
            <a:r>
              <a:rPr lang="en-US" dirty="0" err="1"/>
              <a:t>abgehoben</a:t>
            </a:r>
            <a:r>
              <a:rPr lang="en-US"/>
              <a:t> </a:t>
            </a:r>
            <a:br>
              <a:rPr lang="en-US"/>
            </a:br>
            <a:r>
              <a:rPr lang="en-US"/>
              <a:t>wird</a:t>
            </a:r>
            <a:r>
              <a:rPr lang="en-US" dirty="0"/>
              <a:t>?)   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628650" y="1143879"/>
            <a:ext cx="723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2. Verfassungsrechtliche Bindungen</a:t>
            </a:r>
          </a:p>
        </p:txBody>
      </p:sp>
    </p:spTree>
    <p:extLst>
      <p:ext uri="{BB962C8B-B14F-4D97-AF65-F5344CB8AC3E}">
        <p14:creationId xmlns:p14="http://schemas.microsoft.com/office/powerpoint/2010/main" val="530237892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 Präsentation">
  <a:themeElements>
    <a:clrScheme name="Larissa-Design 15">
      <a:dk1>
        <a:srgbClr val="000000"/>
      </a:dk1>
      <a:lt1>
        <a:srgbClr val="FFFFFF"/>
      </a:lt1>
      <a:dk2>
        <a:srgbClr val="1F497D"/>
      </a:dk2>
      <a:lt2>
        <a:srgbClr val="D9D9D9"/>
      </a:lt2>
      <a:accent1>
        <a:srgbClr val="FFFFFF"/>
      </a:accent1>
      <a:accent2>
        <a:srgbClr val="D9D9D9"/>
      </a:accent2>
      <a:accent3>
        <a:srgbClr val="FFFFFF"/>
      </a:accent3>
      <a:accent4>
        <a:srgbClr val="000000"/>
      </a:accent4>
      <a:accent5>
        <a:srgbClr val="FFFFFF"/>
      </a:accent5>
      <a:accent6>
        <a:srgbClr val="C4C4C4"/>
      </a:accent6>
      <a:hlink>
        <a:srgbClr val="898989"/>
      </a:hlink>
      <a:folHlink>
        <a:srgbClr val="565656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3">
        <a:dk1>
          <a:srgbClr val="000000"/>
        </a:dk1>
        <a:lt1>
          <a:srgbClr val="FFFFFF"/>
        </a:lt1>
        <a:dk2>
          <a:srgbClr val="1F497D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14">
        <a:dk1>
          <a:srgbClr val="000000"/>
        </a:dk1>
        <a:lt1>
          <a:srgbClr val="FFFFFF"/>
        </a:lt1>
        <a:dk2>
          <a:srgbClr val="1F497D"/>
        </a:dk2>
        <a:lt2>
          <a:srgbClr val="808080"/>
        </a:lt2>
        <a:accent1>
          <a:srgbClr val="FFFFFF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4C4C4"/>
        </a:accent6>
        <a:hlink>
          <a:srgbClr val="898989"/>
        </a:hlink>
        <a:folHlink>
          <a:srgbClr val="5656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15">
        <a:dk1>
          <a:srgbClr val="000000"/>
        </a:dk1>
        <a:lt1>
          <a:srgbClr val="FFFFFF"/>
        </a:lt1>
        <a:dk2>
          <a:srgbClr val="1F497D"/>
        </a:dk2>
        <a:lt2>
          <a:srgbClr val="D9D9D9"/>
        </a:lt2>
        <a:accent1>
          <a:srgbClr val="FFFFFF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4C4C4"/>
        </a:accent6>
        <a:hlink>
          <a:srgbClr val="898989"/>
        </a:hlink>
        <a:folHlink>
          <a:srgbClr val="5656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16">
        <a:dk1>
          <a:srgbClr val="000000"/>
        </a:dk1>
        <a:lt1>
          <a:srgbClr val="FFFFFF"/>
        </a:lt1>
        <a:dk2>
          <a:srgbClr val="1F497D"/>
        </a:dk2>
        <a:lt2>
          <a:srgbClr val="898989"/>
        </a:lt2>
        <a:accent1>
          <a:srgbClr val="FFFFFF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4C4C4"/>
        </a:accent6>
        <a:hlink>
          <a:srgbClr val="898989"/>
        </a:hlink>
        <a:folHlink>
          <a:srgbClr val="5656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3">
      <a:dk1>
        <a:srgbClr val="000000"/>
      </a:dk1>
      <a:lt1>
        <a:srgbClr val="FFFFFF"/>
      </a:lt1>
      <a:dk2>
        <a:srgbClr val="1F497D"/>
      </a:dk2>
      <a:lt2>
        <a:srgbClr val="898989"/>
      </a:lt2>
      <a:accent1>
        <a:srgbClr val="FFFFFF"/>
      </a:accent1>
      <a:accent2>
        <a:srgbClr val="D9D9D9"/>
      </a:accent2>
      <a:accent3>
        <a:srgbClr val="FFFFFF"/>
      </a:accent3>
      <a:accent4>
        <a:srgbClr val="000000"/>
      </a:accent4>
      <a:accent5>
        <a:srgbClr val="FFFFFF"/>
      </a:accent5>
      <a:accent6>
        <a:srgbClr val="C4C4C4"/>
      </a:accent6>
      <a:hlink>
        <a:srgbClr val="898989"/>
      </a:hlink>
      <a:folHlink>
        <a:srgbClr val="565656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3">
        <a:dk1>
          <a:srgbClr val="000000"/>
        </a:dk1>
        <a:lt1>
          <a:srgbClr val="FFFFFF"/>
        </a:lt1>
        <a:dk2>
          <a:srgbClr val="1F497D"/>
        </a:dk2>
        <a:lt2>
          <a:srgbClr val="898989"/>
        </a:lt2>
        <a:accent1>
          <a:srgbClr val="FFFFFF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4C4C4"/>
        </a:accent6>
        <a:hlink>
          <a:srgbClr val="898989"/>
        </a:hlink>
        <a:folHlink>
          <a:srgbClr val="5656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utzerdefiniertes Design">
  <a:themeElements>
    <a:clrScheme name="1_Benutzerdefiniertes Design 13">
      <a:dk1>
        <a:srgbClr val="000000"/>
      </a:dk1>
      <a:lt1>
        <a:srgbClr val="FFFFFF"/>
      </a:lt1>
      <a:dk2>
        <a:srgbClr val="1F497D"/>
      </a:dk2>
      <a:lt2>
        <a:srgbClr val="898989"/>
      </a:lt2>
      <a:accent1>
        <a:srgbClr val="FFFFFF"/>
      </a:accent1>
      <a:accent2>
        <a:srgbClr val="D9D9D9"/>
      </a:accent2>
      <a:accent3>
        <a:srgbClr val="FFFFFF"/>
      </a:accent3>
      <a:accent4>
        <a:srgbClr val="000000"/>
      </a:accent4>
      <a:accent5>
        <a:srgbClr val="FFFFFF"/>
      </a:accent5>
      <a:accent6>
        <a:srgbClr val="C4C4C4"/>
      </a:accent6>
      <a:hlink>
        <a:srgbClr val="898989"/>
      </a:hlink>
      <a:folHlink>
        <a:srgbClr val="565656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3">
        <a:dk1>
          <a:srgbClr val="000000"/>
        </a:dk1>
        <a:lt1>
          <a:srgbClr val="FFFFFF"/>
        </a:lt1>
        <a:dk2>
          <a:srgbClr val="1F497D"/>
        </a:dk2>
        <a:lt2>
          <a:srgbClr val="898989"/>
        </a:lt2>
        <a:accent1>
          <a:srgbClr val="FFFFFF"/>
        </a:accent1>
        <a:accent2>
          <a:srgbClr val="D9D9D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4C4C4"/>
        </a:accent6>
        <a:hlink>
          <a:srgbClr val="898989"/>
        </a:hlink>
        <a:folHlink>
          <a:srgbClr val="5656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Präsentation</Template>
  <TotalTime>0</TotalTime>
  <Words>1507</Words>
  <Application>Microsoft Office PowerPoint</Application>
  <PresentationFormat>Bildschirmpräsentation (4:3)</PresentationFormat>
  <Paragraphs>131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Symbol</vt:lpstr>
      <vt:lpstr>Wingdings</vt:lpstr>
      <vt:lpstr>Vorlage Präsentation</vt:lpstr>
      <vt:lpstr>Benutzerdefiniertes Design</vt:lpstr>
      <vt:lpstr>1_Benutzerdefiniertes Design</vt:lpstr>
      <vt:lpstr> Die Reform des IHK-Gesetzes – Kommentar aus Sicht des Verwaltungsorganisationsrechts       </vt:lpstr>
      <vt:lpstr>Leitfragen/Leitaspekte</vt:lpstr>
      <vt:lpstr>Leitfragen/Leitaspekte</vt:lpstr>
      <vt:lpstr>II. Arten und Rechtsformen der Aufgabenerledigung       durch Kammern </vt:lpstr>
      <vt:lpstr>II. Arten und Rechtsformen der Aufgabenerledigung       durch Kammern </vt:lpstr>
      <vt:lpstr>II. Arten und Rechtsformen der Aufgabenerledigung       durch Kammern </vt:lpstr>
      <vt:lpstr>II. Arten und Rechtsformen der Aufgabenerledigung       durch Kammern </vt:lpstr>
      <vt:lpstr>III. Zulässigkeit und Grenzen der Wahl privatrechtlicher           Rechtsformen</vt:lpstr>
      <vt:lpstr>III. Zulässigkeit und Grenzen der Wahl privatrechtlicher           Rechtsformen</vt:lpstr>
      <vt:lpstr>III. Zulässigkeit und Grenzen der Wahl privatrechtlicher           Rechtsformen</vt:lpstr>
      <vt:lpstr>III. Zulässigkeit und Grenzen der Wahl privatrechtlicher           Rechtsformen</vt:lpstr>
      <vt:lpstr>III. Zulässigkeit und Grenzen der Wahl privatrechtlicher           Rechtsformen</vt:lpstr>
      <vt:lpstr>IV. Fazit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2012-02-27T12:31:47Z</dcterms:created>
  <dcterms:modified xsi:type="dcterms:W3CDTF">2021-09-22T10:38:20Z</dcterms:modified>
</cp:coreProperties>
</file>