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5"/>
  </p:notesMasterIdLst>
  <p:handoutMasterIdLst>
    <p:handoutMasterId r:id="rId26"/>
  </p:handoutMasterIdLst>
  <p:sldIdLst>
    <p:sldId id="256" r:id="rId5"/>
    <p:sldId id="269" r:id="rId6"/>
    <p:sldId id="270" r:id="rId7"/>
    <p:sldId id="271" r:id="rId8"/>
    <p:sldId id="273" r:id="rId9"/>
    <p:sldId id="275" r:id="rId10"/>
    <p:sldId id="277" r:id="rId11"/>
    <p:sldId id="278" r:id="rId12"/>
    <p:sldId id="279" r:id="rId13"/>
    <p:sldId id="280" r:id="rId14"/>
    <p:sldId id="298" r:id="rId15"/>
    <p:sldId id="281" r:id="rId16"/>
    <p:sldId id="282" r:id="rId17"/>
    <p:sldId id="283" r:id="rId18"/>
    <p:sldId id="284" r:id="rId19"/>
    <p:sldId id="299" r:id="rId20"/>
    <p:sldId id="300" r:id="rId21"/>
    <p:sldId id="287" r:id="rId22"/>
    <p:sldId id="301" r:id="rId23"/>
    <p:sldId id="267" r:id="rId24"/>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41" autoAdjust="0"/>
  </p:normalViewPr>
  <p:slideViewPr>
    <p:cSldViewPr snapToGrid="0">
      <p:cViewPr varScale="1">
        <p:scale>
          <a:sx n="76" d="100"/>
          <a:sy n="76" d="100"/>
        </p:scale>
        <p:origin x="678" y="96"/>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1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01724-5C5A-402A-B907-ECA89FAFA97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pt>
    <dgm:pt modelId="{6FA86730-1CE5-4EBE-A9BA-FC19829C945A}">
      <dgm:prSet phldrT="[Text]"/>
      <dgm:spPr/>
      <dgm:t>
        <a:bodyPr rtlCol="0"/>
        <a:lstStyle/>
        <a:p>
          <a:pPr>
            <a:lnSpc>
              <a:spcPct val="100000"/>
            </a:lnSpc>
          </a:pPr>
          <a:r>
            <a:rPr lang="de-DE" noProof="0" dirty="0"/>
            <a:t>Das Anfrageverfahren nach geltender Rechtslage</a:t>
          </a:r>
        </a:p>
      </dgm:t>
    </dgm:pt>
    <dgm:pt modelId="{A1BB3DDB-A2CF-407F-9044-E3AC1B808421}" type="parTrans" cxnId="{ACB259CB-0782-437C-AE91-04CE095D2AE5}">
      <dgm:prSet/>
      <dgm:spPr/>
      <dgm:t>
        <a:bodyPr rtlCol="0"/>
        <a:lstStyle/>
        <a:p>
          <a:pPr rtl="0"/>
          <a:endParaRPr lang="de-DE" noProof="0" dirty="0"/>
        </a:p>
      </dgm:t>
    </dgm:pt>
    <dgm:pt modelId="{F397379E-0BDA-46CE-8393-B1D10C55E1BA}" type="sibTrans" cxnId="{ACB259CB-0782-437C-AE91-04CE095D2AE5}">
      <dgm:prSet/>
      <dgm:spPr/>
      <dgm:t>
        <a:bodyPr rtlCol="0"/>
        <a:lstStyle/>
        <a:p>
          <a:pPr rtl="0"/>
          <a:endParaRPr lang="de-DE" noProof="0" dirty="0"/>
        </a:p>
      </dgm:t>
    </dgm:pt>
    <dgm:pt modelId="{6ABE9384-859D-4C4C-B983-2B1E39A8B348}">
      <dgm:prSet phldrT="[Text]"/>
      <dgm:spPr/>
      <dgm:t>
        <a:bodyPr rtlCol="0"/>
        <a:lstStyle/>
        <a:p>
          <a:pPr>
            <a:lnSpc>
              <a:spcPct val="100000"/>
            </a:lnSpc>
          </a:pPr>
          <a:r>
            <a:rPr lang="de-DE" b="0" dirty="0"/>
            <a:t>Das Gesetzgebungsverfahren</a:t>
          </a:r>
          <a:endParaRPr lang="de-DE" b="0" noProof="0" dirty="0"/>
        </a:p>
      </dgm:t>
    </dgm:pt>
    <dgm:pt modelId="{4C63E530-1425-407B-8508-FAC57680DEF0}" type="parTrans" cxnId="{929B611D-ADB7-45E4-812D-4E288BD2D31C}">
      <dgm:prSet/>
      <dgm:spPr/>
      <dgm:t>
        <a:bodyPr rtlCol="0"/>
        <a:lstStyle/>
        <a:p>
          <a:pPr rtl="0"/>
          <a:endParaRPr lang="de-DE" noProof="0" dirty="0"/>
        </a:p>
      </dgm:t>
    </dgm:pt>
    <dgm:pt modelId="{012549DD-A1CA-4571-A981-CFD78093EB20}" type="sibTrans" cxnId="{929B611D-ADB7-45E4-812D-4E288BD2D31C}">
      <dgm:prSet/>
      <dgm:spPr/>
      <dgm:t>
        <a:bodyPr rtlCol="0"/>
        <a:lstStyle/>
        <a:p>
          <a:pPr rtl="0"/>
          <a:endParaRPr lang="de-DE" noProof="0" dirty="0"/>
        </a:p>
      </dgm:t>
    </dgm:pt>
    <dgm:pt modelId="{F7214975-5AC4-4CF8-9015-322498751A8A}">
      <dgm:prSet phldrT="[Text]"/>
      <dgm:spPr/>
      <dgm:t>
        <a:bodyPr rtlCol="0"/>
        <a:lstStyle/>
        <a:p>
          <a:pPr>
            <a:lnSpc>
              <a:spcPct val="100000"/>
            </a:lnSpc>
          </a:pPr>
          <a:r>
            <a:rPr lang="de-DE" b="0" dirty="0"/>
            <a:t>Die Intention des Gesetzgebers</a:t>
          </a:r>
          <a:endParaRPr lang="de-DE" b="0" noProof="0" dirty="0"/>
        </a:p>
      </dgm:t>
    </dgm:pt>
    <dgm:pt modelId="{51AC1870-5B81-422A-9A2E-E1F58EF50843}" type="parTrans" cxnId="{B7CE7116-0D68-4E90-AA49-C97B6B372915}">
      <dgm:prSet/>
      <dgm:spPr/>
      <dgm:t>
        <a:bodyPr rtlCol="0"/>
        <a:lstStyle/>
        <a:p>
          <a:pPr rtl="0"/>
          <a:endParaRPr lang="de-DE" noProof="0" dirty="0"/>
        </a:p>
      </dgm:t>
    </dgm:pt>
    <dgm:pt modelId="{CE7BE2A3-5633-4666-BB75-6164E26282D5}" type="sibTrans" cxnId="{B7CE7116-0D68-4E90-AA49-C97B6B372915}">
      <dgm:prSet/>
      <dgm:spPr/>
      <dgm:t>
        <a:bodyPr rtlCol="0"/>
        <a:lstStyle/>
        <a:p>
          <a:pPr rtl="0"/>
          <a:endParaRPr lang="de-DE" noProof="0" dirty="0"/>
        </a:p>
      </dgm:t>
    </dgm:pt>
    <dgm:pt modelId="{91BE3518-4BCC-4E21-8F83-E689DEEF8776}">
      <dgm:prSet phldrT="[Text]"/>
      <dgm:spPr/>
      <dgm:t>
        <a:bodyPr rtlCol="0"/>
        <a:lstStyle/>
        <a:p>
          <a:pPr>
            <a:lnSpc>
              <a:spcPct val="100000"/>
            </a:lnSpc>
          </a:pPr>
          <a:r>
            <a:rPr lang="de-DE" b="0" dirty="0"/>
            <a:t>Was ist neu?</a:t>
          </a:r>
          <a:endParaRPr lang="de-DE" b="0" noProof="0" dirty="0"/>
        </a:p>
      </dgm:t>
    </dgm:pt>
    <dgm:pt modelId="{183A8237-68C0-4291-8582-CE9BD3DBB0F5}" type="parTrans" cxnId="{9C3E7D62-9A01-48D3-8C44-80493FA0C792}">
      <dgm:prSet/>
      <dgm:spPr/>
      <dgm:t>
        <a:bodyPr/>
        <a:lstStyle/>
        <a:p>
          <a:endParaRPr lang="de-DE"/>
        </a:p>
      </dgm:t>
    </dgm:pt>
    <dgm:pt modelId="{A23457C5-66E6-48D2-81AA-AC2E9C9F1386}" type="sibTrans" cxnId="{9C3E7D62-9A01-48D3-8C44-80493FA0C792}">
      <dgm:prSet/>
      <dgm:spPr/>
      <dgm:t>
        <a:bodyPr/>
        <a:lstStyle/>
        <a:p>
          <a:endParaRPr lang="de-DE"/>
        </a:p>
      </dgm:t>
    </dgm:pt>
    <dgm:pt modelId="{44164630-2F05-47D6-AD96-D9713C7C94EA}" type="pres">
      <dgm:prSet presAssocID="{53001724-5C5A-402A-B907-ECA89FAFA97F}" presName="root" presStyleCnt="0">
        <dgm:presLayoutVars>
          <dgm:dir/>
          <dgm:resizeHandles val="exact"/>
        </dgm:presLayoutVars>
      </dgm:prSet>
      <dgm:spPr/>
    </dgm:pt>
    <dgm:pt modelId="{BBB5EE06-EDF8-41BB-B38A-75BA74195339}" type="pres">
      <dgm:prSet presAssocID="{6FA86730-1CE5-4EBE-A9BA-FC19829C945A}" presName="compNode" presStyleCnt="0"/>
      <dgm:spPr/>
    </dgm:pt>
    <dgm:pt modelId="{BD3976FF-3460-411F-BC23-D0B68261F465}" type="pres">
      <dgm:prSet presAssocID="{6FA86730-1CE5-4EBE-A9BA-FC19829C945A}" presName="bgRect" presStyleLbl="bgShp" presStyleIdx="0" presStyleCnt="4"/>
      <dgm:spPr/>
    </dgm:pt>
    <dgm:pt modelId="{55596134-9829-4D70-890A-C69BBF81D77E}" type="pres">
      <dgm:prSet presAssocID="{6FA86730-1CE5-4EBE-A9BA-FC19829C945A}"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wichte ungleich mit einfarbiger Füllung"/>
        </a:ext>
      </dgm:extLst>
    </dgm:pt>
    <dgm:pt modelId="{EF52B154-BE74-4151-893E-30A55BCE1232}" type="pres">
      <dgm:prSet presAssocID="{6FA86730-1CE5-4EBE-A9BA-FC19829C945A}" presName="spaceRect" presStyleCnt="0"/>
      <dgm:spPr/>
    </dgm:pt>
    <dgm:pt modelId="{317AA252-427D-40A4-8C7D-92392117FEF6}" type="pres">
      <dgm:prSet presAssocID="{6FA86730-1CE5-4EBE-A9BA-FC19829C945A}" presName="parTx" presStyleLbl="revTx" presStyleIdx="0" presStyleCnt="4">
        <dgm:presLayoutVars>
          <dgm:chMax val="0"/>
          <dgm:chPref val="0"/>
        </dgm:presLayoutVars>
      </dgm:prSet>
      <dgm:spPr/>
    </dgm:pt>
    <dgm:pt modelId="{DB828AB6-BF3C-4FBC-936A-ABF577D4A72E}" type="pres">
      <dgm:prSet presAssocID="{F397379E-0BDA-46CE-8393-B1D10C55E1BA}" presName="sibTrans" presStyleCnt="0"/>
      <dgm:spPr/>
    </dgm:pt>
    <dgm:pt modelId="{2862063A-01C9-45B8-BC29-0877E16269D6}" type="pres">
      <dgm:prSet presAssocID="{6ABE9384-859D-4C4C-B983-2B1E39A8B348}" presName="compNode" presStyleCnt="0"/>
      <dgm:spPr/>
    </dgm:pt>
    <dgm:pt modelId="{5DD1A591-E379-4123-AFEF-0E0E1C78A6C8}" type="pres">
      <dgm:prSet presAssocID="{6ABE9384-859D-4C4C-B983-2B1E39A8B348}" presName="bgRect" presStyleLbl="bgShp" presStyleIdx="1" presStyleCnt="4"/>
      <dgm:spPr/>
    </dgm:pt>
    <dgm:pt modelId="{FCE68459-8AC8-4D4B-8B2A-B85347F651AB}" type="pres">
      <dgm:prSet presAssocID="{6ABE9384-859D-4C4C-B983-2B1E39A8B34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ewichte ungleich mit einfarbiger Füllung"/>
        </a:ext>
      </dgm:extLst>
    </dgm:pt>
    <dgm:pt modelId="{7840CE1B-2464-4289-B418-12904C5D46CE}" type="pres">
      <dgm:prSet presAssocID="{6ABE9384-859D-4C4C-B983-2B1E39A8B348}" presName="spaceRect" presStyleCnt="0"/>
      <dgm:spPr/>
    </dgm:pt>
    <dgm:pt modelId="{0F75F18A-3C22-462D-9DAB-5E8D88D9A51B}" type="pres">
      <dgm:prSet presAssocID="{6ABE9384-859D-4C4C-B983-2B1E39A8B348}" presName="parTx" presStyleLbl="revTx" presStyleIdx="1" presStyleCnt="4">
        <dgm:presLayoutVars>
          <dgm:chMax val="0"/>
          <dgm:chPref val="0"/>
        </dgm:presLayoutVars>
      </dgm:prSet>
      <dgm:spPr/>
    </dgm:pt>
    <dgm:pt modelId="{AC2B0169-D740-4583-96BE-D8F87AC7FE01}" type="pres">
      <dgm:prSet presAssocID="{012549DD-A1CA-4571-A981-CFD78093EB20}" presName="sibTrans" presStyleCnt="0"/>
      <dgm:spPr/>
    </dgm:pt>
    <dgm:pt modelId="{9602AFE8-70EE-42FC-9CD5-A2E6AA3E2091}" type="pres">
      <dgm:prSet presAssocID="{F7214975-5AC4-4CF8-9015-322498751A8A}" presName="compNode" presStyleCnt="0"/>
      <dgm:spPr/>
    </dgm:pt>
    <dgm:pt modelId="{B231036C-5FBE-4605-8393-F1B6359EE169}" type="pres">
      <dgm:prSet presAssocID="{F7214975-5AC4-4CF8-9015-322498751A8A}" presName="bgRect" presStyleLbl="bgShp" presStyleIdx="2" presStyleCnt="4"/>
      <dgm:spPr/>
    </dgm:pt>
    <dgm:pt modelId="{A64BFE9C-AA80-43CE-8FF6-8D33BAD07C57}" type="pres">
      <dgm:prSet presAssocID="{F7214975-5AC4-4CF8-9015-322498751A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ewichte ungleich mit einfarbiger Füllung"/>
        </a:ext>
      </dgm:extLst>
    </dgm:pt>
    <dgm:pt modelId="{2D725CFB-B072-491A-B436-3AD21D0542FE}" type="pres">
      <dgm:prSet presAssocID="{F7214975-5AC4-4CF8-9015-322498751A8A}" presName="spaceRect" presStyleCnt="0"/>
      <dgm:spPr/>
    </dgm:pt>
    <dgm:pt modelId="{556AE736-B6E0-4DC7-8429-5ADFCF947C4F}" type="pres">
      <dgm:prSet presAssocID="{F7214975-5AC4-4CF8-9015-322498751A8A}" presName="parTx" presStyleLbl="revTx" presStyleIdx="2" presStyleCnt="4">
        <dgm:presLayoutVars>
          <dgm:chMax val="0"/>
          <dgm:chPref val="0"/>
        </dgm:presLayoutVars>
      </dgm:prSet>
      <dgm:spPr/>
    </dgm:pt>
    <dgm:pt modelId="{8163DA71-7A96-43F4-B3E4-1BF1391BAB58}" type="pres">
      <dgm:prSet presAssocID="{CE7BE2A3-5633-4666-BB75-6164E26282D5}" presName="sibTrans" presStyleCnt="0"/>
      <dgm:spPr/>
    </dgm:pt>
    <dgm:pt modelId="{095DE333-57F6-45F8-8A14-753C50CB6158}" type="pres">
      <dgm:prSet presAssocID="{91BE3518-4BCC-4E21-8F83-E689DEEF8776}" presName="compNode" presStyleCnt="0"/>
      <dgm:spPr/>
    </dgm:pt>
    <dgm:pt modelId="{B9BF2D22-5F0E-4BAE-B8E2-129630298A20}" type="pres">
      <dgm:prSet presAssocID="{91BE3518-4BCC-4E21-8F83-E689DEEF8776}" presName="bgRect" presStyleLbl="bgShp" presStyleIdx="3" presStyleCnt="4"/>
      <dgm:spPr/>
    </dgm:pt>
    <dgm:pt modelId="{867D0057-8386-4438-BA61-B817EB298DE4}" type="pres">
      <dgm:prSet presAssocID="{91BE3518-4BCC-4E21-8F83-E689DEEF87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ewichte ungleich mit einfarbiger Füllung"/>
        </a:ext>
      </dgm:extLst>
    </dgm:pt>
    <dgm:pt modelId="{5C7BAFAD-73D9-4B75-A18D-4F1EDF4635A9}" type="pres">
      <dgm:prSet presAssocID="{91BE3518-4BCC-4E21-8F83-E689DEEF8776}" presName="spaceRect" presStyleCnt="0"/>
      <dgm:spPr/>
    </dgm:pt>
    <dgm:pt modelId="{1020AB3E-533F-49FE-8A6A-0FFFF762683E}" type="pres">
      <dgm:prSet presAssocID="{91BE3518-4BCC-4E21-8F83-E689DEEF8776}" presName="parTx" presStyleLbl="revTx" presStyleIdx="3" presStyleCnt="4">
        <dgm:presLayoutVars>
          <dgm:chMax val="0"/>
          <dgm:chPref val="0"/>
        </dgm:presLayoutVars>
      </dgm:prSet>
      <dgm:spPr/>
    </dgm:pt>
  </dgm:ptLst>
  <dgm:cxnLst>
    <dgm:cxn modelId="{AAD67313-84C5-4351-BC24-D12C5428A701}" type="presOf" srcId="{91BE3518-4BCC-4E21-8F83-E689DEEF8776}" destId="{1020AB3E-533F-49FE-8A6A-0FFFF762683E}" srcOrd="0" destOrd="0" presId="urn:microsoft.com/office/officeart/2018/2/layout/IconVerticalSolidList"/>
    <dgm:cxn modelId="{B7CE7116-0D68-4E90-AA49-C97B6B372915}" srcId="{53001724-5C5A-402A-B907-ECA89FAFA97F}" destId="{F7214975-5AC4-4CF8-9015-322498751A8A}" srcOrd="2" destOrd="0" parTransId="{51AC1870-5B81-422A-9A2E-E1F58EF50843}" sibTransId="{CE7BE2A3-5633-4666-BB75-6164E26282D5}"/>
    <dgm:cxn modelId="{929B611D-ADB7-45E4-812D-4E288BD2D31C}" srcId="{53001724-5C5A-402A-B907-ECA89FAFA97F}" destId="{6ABE9384-859D-4C4C-B983-2B1E39A8B348}" srcOrd="1" destOrd="0" parTransId="{4C63E530-1425-407B-8508-FAC57680DEF0}" sibTransId="{012549DD-A1CA-4571-A981-CFD78093EB20}"/>
    <dgm:cxn modelId="{E42F3627-E378-4611-9E44-8C53F460E990}" type="presOf" srcId="{6FA86730-1CE5-4EBE-A9BA-FC19829C945A}" destId="{317AA252-427D-40A4-8C7D-92392117FEF6}" srcOrd="0" destOrd="0" presId="urn:microsoft.com/office/officeart/2018/2/layout/IconVerticalSolidList"/>
    <dgm:cxn modelId="{9C3E7D62-9A01-48D3-8C44-80493FA0C792}" srcId="{53001724-5C5A-402A-B907-ECA89FAFA97F}" destId="{91BE3518-4BCC-4E21-8F83-E689DEEF8776}" srcOrd="3" destOrd="0" parTransId="{183A8237-68C0-4291-8582-CE9BD3DBB0F5}" sibTransId="{A23457C5-66E6-48D2-81AA-AC2E9C9F1386}"/>
    <dgm:cxn modelId="{1C605B4C-E51E-44B8-8933-D52963ED863D}" type="presOf" srcId="{6ABE9384-859D-4C4C-B983-2B1E39A8B348}" destId="{0F75F18A-3C22-462D-9DAB-5E8D88D9A51B}" srcOrd="0" destOrd="0" presId="urn:microsoft.com/office/officeart/2018/2/layout/IconVerticalSolidList"/>
    <dgm:cxn modelId="{D0D95555-C348-4CF7-8A46-F7A2BF92D08A}" type="presOf" srcId="{53001724-5C5A-402A-B907-ECA89FAFA97F}" destId="{44164630-2F05-47D6-AD96-D9713C7C94EA}" srcOrd="0" destOrd="0" presId="urn:microsoft.com/office/officeart/2018/2/layout/IconVerticalSolidList"/>
    <dgm:cxn modelId="{25117D8B-5CE2-438F-9411-12A7FD4D7BCF}" type="presOf" srcId="{F7214975-5AC4-4CF8-9015-322498751A8A}" destId="{556AE736-B6E0-4DC7-8429-5ADFCF947C4F}" srcOrd="0" destOrd="0" presId="urn:microsoft.com/office/officeart/2018/2/layout/IconVerticalSolidList"/>
    <dgm:cxn modelId="{ACB259CB-0782-437C-AE91-04CE095D2AE5}" srcId="{53001724-5C5A-402A-B907-ECA89FAFA97F}" destId="{6FA86730-1CE5-4EBE-A9BA-FC19829C945A}" srcOrd="0" destOrd="0" parTransId="{A1BB3DDB-A2CF-407F-9044-E3AC1B808421}" sibTransId="{F397379E-0BDA-46CE-8393-B1D10C55E1BA}"/>
    <dgm:cxn modelId="{9FB3D75A-7318-40AD-9643-F5D113BEF3EA}" type="presParOf" srcId="{44164630-2F05-47D6-AD96-D9713C7C94EA}" destId="{BBB5EE06-EDF8-41BB-B38A-75BA74195339}" srcOrd="0" destOrd="0" presId="urn:microsoft.com/office/officeart/2018/2/layout/IconVerticalSolidList"/>
    <dgm:cxn modelId="{9FE1ADA8-0652-4F08-909B-6F1F8C7865F7}" type="presParOf" srcId="{BBB5EE06-EDF8-41BB-B38A-75BA74195339}" destId="{BD3976FF-3460-411F-BC23-D0B68261F465}" srcOrd="0" destOrd="0" presId="urn:microsoft.com/office/officeart/2018/2/layout/IconVerticalSolidList"/>
    <dgm:cxn modelId="{02F1752E-8943-4CED-AB23-FD169E28320D}" type="presParOf" srcId="{BBB5EE06-EDF8-41BB-B38A-75BA74195339}" destId="{55596134-9829-4D70-890A-C69BBF81D77E}" srcOrd="1" destOrd="0" presId="urn:microsoft.com/office/officeart/2018/2/layout/IconVerticalSolidList"/>
    <dgm:cxn modelId="{B0AA3935-03A2-4CCF-A853-AB8E050001AB}" type="presParOf" srcId="{BBB5EE06-EDF8-41BB-B38A-75BA74195339}" destId="{EF52B154-BE74-4151-893E-30A55BCE1232}" srcOrd="2" destOrd="0" presId="urn:microsoft.com/office/officeart/2018/2/layout/IconVerticalSolidList"/>
    <dgm:cxn modelId="{27C9A290-584D-453B-93FD-FA35380C106B}" type="presParOf" srcId="{BBB5EE06-EDF8-41BB-B38A-75BA74195339}" destId="{317AA252-427D-40A4-8C7D-92392117FEF6}" srcOrd="3" destOrd="0" presId="urn:microsoft.com/office/officeart/2018/2/layout/IconVerticalSolidList"/>
    <dgm:cxn modelId="{78E03A4A-6EE4-4028-8A51-8793E0D3E1A8}" type="presParOf" srcId="{44164630-2F05-47D6-AD96-D9713C7C94EA}" destId="{DB828AB6-BF3C-4FBC-936A-ABF577D4A72E}" srcOrd="1" destOrd="0" presId="urn:microsoft.com/office/officeart/2018/2/layout/IconVerticalSolidList"/>
    <dgm:cxn modelId="{37B51E1B-2833-450E-AED0-0479588A1773}" type="presParOf" srcId="{44164630-2F05-47D6-AD96-D9713C7C94EA}" destId="{2862063A-01C9-45B8-BC29-0877E16269D6}" srcOrd="2" destOrd="0" presId="urn:microsoft.com/office/officeart/2018/2/layout/IconVerticalSolidList"/>
    <dgm:cxn modelId="{0568F507-FCED-4896-B7EE-3C55B05820B4}" type="presParOf" srcId="{2862063A-01C9-45B8-BC29-0877E16269D6}" destId="{5DD1A591-E379-4123-AFEF-0E0E1C78A6C8}" srcOrd="0" destOrd="0" presId="urn:microsoft.com/office/officeart/2018/2/layout/IconVerticalSolidList"/>
    <dgm:cxn modelId="{3350E533-B59F-4225-911C-3AF81C5BB096}" type="presParOf" srcId="{2862063A-01C9-45B8-BC29-0877E16269D6}" destId="{FCE68459-8AC8-4D4B-8B2A-B85347F651AB}" srcOrd="1" destOrd="0" presId="urn:microsoft.com/office/officeart/2018/2/layout/IconVerticalSolidList"/>
    <dgm:cxn modelId="{D1507AE6-EFD3-4D91-8F89-13072D5D3B99}" type="presParOf" srcId="{2862063A-01C9-45B8-BC29-0877E16269D6}" destId="{7840CE1B-2464-4289-B418-12904C5D46CE}" srcOrd="2" destOrd="0" presId="urn:microsoft.com/office/officeart/2018/2/layout/IconVerticalSolidList"/>
    <dgm:cxn modelId="{3F44C565-7FFB-4A68-99E4-AC437FE954ED}" type="presParOf" srcId="{2862063A-01C9-45B8-BC29-0877E16269D6}" destId="{0F75F18A-3C22-462D-9DAB-5E8D88D9A51B}" srcOrd="3" destOrd="0" presId="urn:microsoft.com/office/officeart/2018/2/layout/IconVerticalSolidList"/>
    <dgm:cxn modelId="{4A49B124-E089-4890-B36F-962056FA9588}" type="presParOf" srcId="{44164630-2F05-47D6-AD96-D9713C7C94EA}" destId="{AC2B0169-D740-4583-96BE-D8F87AC7FE01}" srcOrd="3" destOrd="0" presId="urn:microsoft.com/office/officeart/2018/2/layout/IconVerticalSolidList"/>
    <dgm:cxn modelId="{8CF64B13-46A8-42CA-8DD2-87241C9E1D4B}" type="presParOf" srcId="{44164630-2F05-47D6-AD96-D9713C7C94EA}" destId="{9602AFE8-70EE-42FC-9CD5-A2E6AA3E2091}" srcOrd="4" destOrd="0" presId="urn:microsoft.com/office/officeart/2018/2/layout/IconVerticalSolidList"/>
    <dgm:cxn modelId="{8CB9CD9D-905C-4263-9E48-D0A18051D03C}" type="presParOf" srcId="{9602AFE8-70EE-42FC-9CD5-A2E6AA3E2091}" destId="{B231036C-5FBE-4605-8393-F1B6359EE169}" srcOrd="0" destOrd="0" presId="urn:microsoft.com/office/officeart/2018/2/layout/IconVerticalSolidList"/>
    <dgm:cxn modelId="{82828E1A-3E6B-4878-B080-25C2C978B9AE}" type="presParOf" srcId="{9602AFE8-70EE-42FC-9CD5-A2E6AA3E2091}" destId="{A64BFE9C-AA80-43CE-8FF6-8D33BAD07C57}" srcOrd="1" destOrd="0" presId="urn:microsoft.com/office/officeart/2018/2/layout/IconVerticalSolidList"/>
    <dgm:cxn modelId="{07115384-BCC9-4BBA-9940-4283AA60CBB1}" type="presParOf" srcId="{9602AFE8-70EE-42FC-9CD5-A2E6AA3E2091}" destId="{2D725CFB-B072-491A-B436-3AD21D0542FE}" srcOrd="2" destOrd="0" presId="urn:microsoft.com/office/officeart/2018/2/layout/IconVerticalSolidList"/>
    <dgm:cxn modelId="{8EE77B3E-8046-4DAA-9D80-2E3511DF47D2}" type="presParOf" srcId="{9602AFE8-70EE-42FC-9CD5-A2E6AA3E2091}" destId="{556AE736-B6E0-4DC7-8429-5ADFCF947C4F}" srcOrd="3" destOrd="0" presId="urn:microsoft.com/office/officeart/2018/2/layout/IconVerticalSolidList"/>
    <dgm:cxn modelId="{F44B436B-61E6-4FE5-9507-2A5A220A3359}" type="presParOf" srcId="{44164630-2F05-47D6-AD96-D9713C7C94EA}" destId="{8163DA71-7A96-43F4-B3E4-1BF1391BAB58}" srcOrd="5" destOrd="0" presId="urn:microsoft.com/office/officeart/2018/2/layout/IconVerticalSolidList"/>
    <dgm:cxn modelId="{D380C4A4-120E-47B5-8303-83E52ED74E0D}" type="presParOf" srcId="{44164630-2F05-47D6-AD96-D9713C7C94EA}" destId="{095DE333-57F6-45F8-8A14-753C50CB6158}" srcOrd="6" destOrd="0" presId="urn:microsoft.com/office/officeart/2018/2/layout/IconVerticalSolidList"/>
    <dgm:cxn modelId="{7A849702-40D9-4375-87DD-48CB2763382A}" type="presParOf" srcId="{095DE333-57F6-45F8-8A14-753C50CB6158}" destId="{B9BF2D22-5F0E-4BAE-B8E2-129630298A20}" srcOrd="0" destOrd="0" presId="urn:microsoft.com/office/officeart/2018/2/layout/IconVerticalSolidList"/>
    <dgm:cxn modelId="{8BA45837-073D-4927-9829-6B653E192E24}" type="presParOf" srcId="{095DE333-57F6-45F8-8A14-753C50CB6158}" destId="{867D0057-8386-4438-BA61-B817EB298DE4}" srcOrd="1" destOrd="0" presId="urn:microsoft.com/office/officeart/2018/2/layout/IconVerticalSolidList"/>
    <dgm:cxn modelId="{52F0313D-FA6C-4C21-8850-E0D95E3BD606}" type="presParOf" srcId="{095DE333-57F6-45F8-8A14-753C50CB6158}" destId="{5C7BAFAD-73D9-4B75-A18D-4F1EDF4635A9}" srcOrd="2" destOrd="0" presId="urn:microsoft.com/office/officeart/2018/2/layout/IconVerticalSolidList"/>
    <dgm:cxn modelId="{CC0CEA79-6AA0-461D-9421-EDBEE53FB558}" type="presParOf" srcId="{095DE333-57F6-45F8-8A14-753C50CB6158}" destId="{1020AB3E-533F-49FE-8A6A-0FFFF762683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976FF-3460-411F-BC23-D0B68261F465}">
      <dsp:nvSpPr>
        <dsp:cNvPr id="0" name=""/>
        <dsp:cNvSpPr/>
      </dsp:nvSpPr>
      <dsp:spPr>
        <a:xfrm>
          <a:off x="0" y="1580"/>
          <a:ext cx="4802031" cy="801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596134-9829-4D70-890A-C69BBF81D77E}">
      <dsp:nvSpPr>
        <dsp:cNvPr id="0" name=""/>
        <dsp:cNvSpPr/>
      </dsp:nvSpPr>
      <dsp:spPr>
        <a:xfrm>
          <a:off x="242329" y="181825"/>
          <a:ext cx="440599" cy="44059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17AA252-427D-40A4-8C7D-92392117FEF6}">
      <dsp:nvSpPr>
        <dsp:cNvPr id="0" name=""/>
        <dsp:cNvSpPr/>
      </dsp:nvSpPr>
      <dsp:spPr>
        <a:xfrm>
          <a:off x="925259" y="1580"/>
          <a:ext cx="3876771" cy="8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82" tIns="84782" rIns="84782" bIns="84782" numCol="1" spcCol="1270" rtlCol="0" anchor="ctr" anchorCtr="0">
          <a:noAutofit/>
        </a:bodyPr>
        <a:lstStyle/>
        <a:p>
          <a:pPr marL="0" lvl="0" indent="0" algn="l" defTabSz="844550">
            <a:lnSpc>
              <a:spcPct val="100000"/>
            </a:lnSpc>
            <a:spcBef>
              <a:spcPct val="0"/>
            </a:spcBef>
            <a:spcAft>
              <a:spcPct val="35000"/>
            </a:spcAft>
            <a:buNone/>
          </a:pPr>
          <a:r>
            <a:rPr lang="de-DE" sz="1900" kern="1200" noProof="0" dirty="0"/>
            <a:t>Das Anfrageverfahren nach geltender Rechtslage</a:t>
          </a:r>
        </a:p>
      </dsp:txBody>
      <dsp:txXfrm>
        <a:off x="925259" y="1580"/>
        <a:ext cx="3876771" cy="801090"/>
      </dsp:txXfrm>
    </dsp:sp>
    <dsp:sp modelId="{5DD1A591-E379-4123-AFEF-0E0E1C78A6C8}">
      <dsp:nvSpPr>
        <dsp:cNvPr id="0" name=""/>
        <dsp:cNvSpPr/>
      </dsp:nvSpPr>
      <dsp:spPr>
        <a:xfrm>
          <a:off x="0" y="1002943"/>
          <a:ext cx="4802031" cy="801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68459-8AC8-4D4B-8B2A-B85347F651AB}">
      <dsp:nvSpPr>
        <dsp:cNvPr id="0" name=""/>
        <dsp:cNvSpPr/>
      </dsp:nvSpPr>
      <dsp:spPr>
        <a:xfrm>
          <a:off x="242329" y="1183188"/>
          <a:ext cx="440599" cy="44059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75F18A-3C22-462D-9DAB-5E8D88D9A51B}">
      <dsp:nvSpPr>
        <dsp:cNvPr id="0" name=""/>
        <dsp:cNvSpPr/>
      </dsp:nvSpPr>
      <dsp:spPr>
        <a:xfrm>
          <a:off x="925259" y="1002943"/>
          <a:ext cx="3876771" cy="8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82" tIns="84782" rIns="84782" bIns="84782" numCol="1" spcCol="1270" rtlCol="0" anchor="ctr" anchorCtr="0">
          <a:noAutofit/>
        </a:bodyPr>
        <a:lstStyle/>
        <a:p>
          <a:pPr marL="0" lvl="0" indent="0" algn="l" defTabSz="844550">
            <a:lnSpc>
              <a:spcPct val="100000"/>
            </a:lnSpc>
            <a:spcBef>
              <a:spcPct val="0"/>
            </a:spcBef>
            <a:spcAft>
              <a:spcPct val="35000"/>
            </a:spcAft>
            <a:buNone/>
          </a:pPr>
          <a:r>
            <a:rPr lang="de-DE" sz="1900" b="0" kern="1200" dirty="0"/>
            <a:t>Das Gesetzgebungsverfahren</a:t>
          </a:r>
          <a:endParaRPr lang="de-DE" sz="1900" b="0" kern="1200" noProof="0" dirty="0"/>
        </a:p>
      </dsp:txBody>
      <dsp:txXfrm>
        <a:off x="925259" y="1002943"/>
        <a:ext cx="3876771" cy="801090"/>
      </dsp:txXfrm>
    </dsp:sp>
    <dsp:sp modelId="{B231036C-5FBE-4605-8393-F1B6359EE169}">
      <dsp:nvSpPr>
        <dsp:cNvPr id="0" name=""/>
        <dsp:cNvSpPr/>
      </dsp:nvSpPr>
      <dsp:spPr>
        <a:xfrm>
          <a:off x="0" y="2004305"/>
          <a:ext cx="4802031" cy="801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BFE9C-AA80-43CE-8FF6-8D33BAD07C57}">
      <dsp:nvSpPr>
        <dsp:cNvPr id="0" name=""/>
        <dsp:cNvSpPr/>
      </dsp:nvSpPr>
      <dsp:spPr>
        <a:xfrm>
          <a:off x="242329" y="2184551"/>
          <a:ext cx="440599" cy="440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6AE736-B6E0-4DC7-8429-5ADFCF947C4F}">
      <dsp:nvSpPr>
        <dsp:cNvPr id="0" name=""/>
        <dsp:cNvSpPr/>
      </dsp:nvSpPr>
      <dsp:spPr>
        <a:xfrm>
          <a:off x="925259" y="2004305"/>
          <a:ext cx="3876771" cy="8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82" tIns="84782" rIns="84782" bIns="84782" numCol="1" spcCol="1270" rtlCol="0" anchor="ctr" anchorCtr="0">
          <a:noAutofit/>
        </a:bodyPr>
        <a:lstStyle/>
        <a:p>
          <a:pPr marL="0" lvl="0" indent="0" algn="l" defTabSz="844550">
            <a:lnSpc>
              <a:spcPct val="100000"/>
            </a:lnSpc>
            <a:spcBef>
              <a:spcPct val="0"/>
            </a:spcBef>
            <a:spcAft>
              <a:spcPct val="35000"/>
            </a:spcAft>
            <a:buNone/>
          </a:pPr>
          <a:r>
            <a:rPr lang="de-DE" sz="1900" b="0" kern="1200" dirty="0"/>
            <a:t>Die Intention des Gesetzgebers</a:t>
          </a:r>
          <a:endParaRPr lang="de-DE" sz="1900" b="0" kern="1200" noProof="0" dirty="0"/>
        </a:p>
      </dsp:txBody>
      <dsp:txXfrm>
        <a:off x="925259" y="2004305"/>
        <a:ext cx="3876771" cy="801090"/>
      </dsp:txXfrm>
    </dsp:sp>
    <dsp:sp modelId="{B9BF2D22-5F0E-4BAE-B8E2-129630298A20}">
      <dsp:nvSpPr>
        <dsp:cNvPr id="0" name=""/>
        <dsp:cNvSpPr/>
      </dsp:nvSpPr>
      <dsp:spPr>
        <a:xfrm>
          <a:off x="0" y="3005668"/>
          <a:ext cx="4802031" cy="8010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7D0057-8386-4438-BA61-B817EB298DE4}">
      <dsp:nvSpPr>
        <dsp:cNvPr id="0" name=""/>
        <dsp:cNvSpPr/>
      </dsp:nvSpPr>
      <dsp:spPr>
        <a:xfrm>
          <a:off x="242329" y="3185913"/>
          <a:ext cx="440599" cy="4405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0AB3E-533F-49FE-8A6A-0FFFF762683E}">
      <dsp:nvSpPr>
        <dsp:cNvPr id="0" name=""/>
        <dsp:cNvSpPr/>
      </dsp:nvSpPr>
      <dsp:spPr>
        <a:xfrm>
          <a:off x="925259" y="3005668"/>
          <a:ext cx="3876771" cy="8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82" tIns="84782" rIns="84782" bIns="84782" numCol="1" spcCol="1270" rtlCol="0" anchor="ctr" anchorCtr="0">
          <a:noAutofit/>
        </a:bodyPr>
        <a:lstStyle/>
        <a:p>
          <a:pPr marL="0" lvl="0" indent="0" algn="l" defTabSz="844550">
            <a:lnSpc>
              <a:spcPct val="100000"/>
            </a:lnSpc>
            <a:spcBef>
              <a:spcPct val="0"/>
            </a:spcBef>
            <a:spcAft>
              <a:spcPct val="35000"/>
            </a:spcAft>
            <a:buNone/>
          </a:pPr>
          <a:r>
            <a:rPr lang="de-DE" sz="1900" b="0" kern="1200" dirty="0"/>
            <a:t>Was ist neu?</a:t>
          </a:r>
          <a:endParaRPr lang="de-DE" sz="1900" b="0" kern="1200" noProof="0" dirty="0"/>
        </a:p>
      </dsp:txBody>
      <dsp:txXfrm>
        <a:off x="925259" y="3005668"/>
        <a:ext cx="3876771" cy="8010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Vertikale ausgefüllte Symbolliste"/>
  <dgm:desc val="Hiermit zeigen Sie eine Reihe visueller Elemente von oben nach unten an, wobei Text der Ebene 1 oder der Ebenen 1 und 2 in einer Form gruppiert wird. Eignet sich am besten für Symbole oder kleine Bilder mit längeren Beschreibungen."/>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703FB87-790C-4850-A90C-12C5FF4B9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F8127921-F9C4-44F3-AC5F-130B6A406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E369113-FD27-4AB2-B6F1-E90E909408A8}" type="datetime1">
              <a:rPr lang="de-DE" smtClean="0"/>
              <a:t>22.09.2021</a:t>
            </a:fld>
            <a:endParaRPr lang="de-DE"/>
          </a:p>
        </p:txBody>
      </p:sp>
      <p:sp>
        <p:nvSpPr>
          <p:cNvPr id="4" name="Fußzeilenplatzhalter 3">
            <a:extLst>
              <a:ext uri="{FF2B5EF4-FFF2-40B4-BE49-F238E27FC236}">
                <a16:creationId xmlns:a16="http://schemas.microsoft.com/office/drawing/2014/main" id="{4765E047-F1CB-4066-A459-9EDC95F2E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68A77EF5-5277-4BAF-8BB4-2E0210398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B668C69-0C3E-40A2-B4A0-B2C8B71D8E3A}" type="slidenum">
              <a:rPr lang="de-DE" smtClean="0"/>
              <a:t>‹Nr.›</a:t>
            </a:fld>
            <a:endParaRPr lang="de-DE"/>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A748EBC-A3EE-42DF-8857-FAA3BAFDBFAD}" type="datetime1">
              <a:rPr lang="de-DE" noProof="0" smtClean="0"/>
              <a:t>22.09.2021</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E000EEB-8338-48D7-8EE8-EE0082EF7602}" type="slidenum">
              <a:rPr lang="de-DE" noProof="0" smtClean="0"/>
              <a:t>‹Nr.›</a:t>
            </a:fld>
            <a:endParaRPr lang="de-DE" noProof="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EE000EEB-8338-48D7-8EE8-EE0082EF7602}" type="slidenum">
              <a:rPr lang="de-DE" smtClean="0"/>
              <a:t>1</a:t>
            </a:fld>
            <a:endParaRPr lang="de-DE"/>
          </a:p>
        </p:txBody>
      </p:sp>
    </p:spTree>
    <p:extLst>
      <p:ext uri="{BB962C8B-B14F-4D97-AF65-F5344CB8AC3E}">
        <p14:creationId xmlns:p14="http://schemas.microsoft.com/office/powerpoint/2010/main" val="400533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EE000EEB-8338-48D7-8EE8-EE0082EF7602}" type="slidenum">
              <a:rPr lang="de-DE" smtClean="0"/>
              <a:t>2</a:t>
            </a:fld>
            <a:endParaRPr lang="de-DE"/>
          </a:p>
        </p:txBody>
      </p:sp>
    </p:spTree>
    <p:extLst>
      <p:ext uri="{BB962C8B-B14F-4D97-AF65-F5344CB8AC3E}">
        <p14:creationId xmlns:p14="http://schemas.microsoft.com/office/powerpoint/2010/main" val="361433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endParaRPr lang="de-DE"/>
          </a:p>
        </p:txBody>
      </p:sp>
      <p:sp>
        <p:nvSpPr>
          <p:cNvPr id="4" name="Foliennummernplatzhalter 3"/>
          <p:cNvSpPr>
            <a:spLocks noGrp="1"/>
          </p:cNvSpPr>
          <p:nvPr>
            <p:ph type="sldNum" sz="quarter" idx="5"/>
          </p:nvPr>
        </p:nvSpPr>
        <p:spPr/>
        <p:txBody>
          <a:bodyPr rtlCol="0"/>
          <a:lstStyle/>
          <a:p>
            <a:pPr rtl="0"/>
            <a:fld id="{EE000EEB-8338-48D7-8EE8-EE0082EF7602}" type="slidenum">
              <a:rPr lang="de-DE" smtClean="0"/>
              <a:t>20</a:t>
            </a:fld>
            <a:endParaRPr lang="de-DE"/>
          </a:p>
        </p:txBody>
      </p:sp>
    </p:spTree>
    <p:extLst>
      <p:ext uri="{BB962C8B-B14F-4D97-AF65-F5344CB8AC3E}">
        <p14:creationId xmlns:p14="http://schemas.microsoft.com/office/powerpoint/2010/main" val="367296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154955" y="1447800"/>
            <a:ext cx="8825658" cy="3329581"/>
          </a:xfrm>
        </p:spPr>
        <p:txBody>
          <a:bodyPr rtlCol="0" anchor="b"/>
          <a:lstStyle>
            <a:lvl1pPr>
              <a:defRPr sz="7200"/>
            </a:lvl1pPr>
          </a:lstStyle>
          <a:p>
            <a:pPr rtl="0"/>
            <a:r>
              <a:rPr lang="de-DE" noProof="0"/>
              <a:t>Titelmasterformat durch Klicken bearbeiten</a:t>
            </a:r>
          </a:p>
        </p:txBody>
      </p:sp>
      <p:sp>
        <p:nvSpPr>
          <p:cNvPr id="3" name="Untertitel 2"/>
          <p:cNvSpPr>
            <a:spLocks noGrp="1"/>
          </p:cNvSpPr>
          <p:nvPr>
            <p:ph type="subTitle" idx="1" hasCustomPrompt="1"/>
          </p:nvPr>
        </p:nvSpPr>
        <p:spPr>
          <a:xfrm>
            <a:off x="1154955" y="4777380"/>
            <a:ext cx="8825658" cy="861420"/>
          </a:xfrm>
        </p:spPr>
        <p:txBody>
          <a:bodyPr rtlCol="0"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noProof="0"/>
              <a:t>Formatvorlage des Untertitelmasters durch Klicken bearbeiten</a:t>
            </a:r>
          </a:p>
        </p:txBody>
      </p:sp>
      <p:sp>
        <p:nvSpPr>
          <p:cNvPr id="4" name="Datumsplatzhalter 3"/>
          <p:cNvSpPr>
            <a:spLocks noGrp="1"/>
          </p:cNvSpPr>
          <p:nvPr>
            <p:ph type="dt" sz="half" idx="10"/>
          </p:nvPr>
        </p:nvSpPr>
        <p:spPr/>
        <p:txBody>
          <a:bodyPr rtlCol="0"/>
          <a:lstStyle/>
          <a:p>
            <a:pPr rtl="0"/>
            <a:fld id="{4AB1A921-5DF6-4456-8613-8FB69A974207}" type="datetime1">
              <a:rPr lang="de-DE" noProof="0" smtClean="0"/>
              <a:t>22.09.2021</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eit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6" y="4800587"/>
            <a:ext cx="8825657" cy="566738"/>
          </a:xfrm>
        </p:spPr>
        <p:txBody>
          <a:bodyPr rtlCol="0" anchor="b">
            <a:normAutofit/>
          </a:bodyPr>
          <a:lstStyle>
            <a:lvl1pPr algn="l">
              <a:defRPr sz="2400" b="0"/>
            </a:lvl1pPr>
          </a:lstStyle>
          <a:p>
            <a:pPr rtl="0"/>
            <a:r>
              <a:rPr lang="de-DE" noProof="0"/>
              <a:t>Titelmasterformat durch Klicken bearbeiten</a:t>
            </a:r>
          </a:p>
        </p:txBody>
      </p:sp>
      <p:sp>
        <p:nvSpPr>
          <p:cNvPr id="3" name="Bildplatzhalter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4BDC55B9-266F-404E-BF6A-16ADB6B79E9D}" type="datetime1">
              <a:rPr lang="de-DE" noProof="0" smtClean="0"/>
              <a:t>22.09.2021</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4" y="1447800"/>
            <a:ext cx="8825659" cy="1981200"/>
          </a:xfrm>
        </p:spPr>
        <p:txBody>
          <a:bodyPr rtlCol="0"/>
          <a:lstStyle>
            <a:lvl1pPr>
              <a:defRPr sz="4800"/>
            </a:lvl1pPr>
          </a:lstStyle>
          <a:p>
            <a:pPr rtl="0"/>
            <a:r>
              <a:rPr lang="de-DE" noProof="0"/>
              <a:t>Titelmasterformat durch Klicken bearbeiten</a:t>
            </a:r>
          </a:p>
        </p:txBody>
      </p:sp>
      <p:sp>
        <p:nvSpPr>
          <p:cNvPr id="8" name="Textplatzhalter 3"/>
          <p:cNvSpPr>
            <a:spLocks noGrp="1"/>
          </p:cNvSpPr>
          <p:nvPr>
            <p:ph type="body" sz="half" idx="2" hasCustomPrompt="1"/>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4" name="Datumsplatzhalter 3"/>
          <p:cNvSpPr>
            <a:spLocks noGrp="1"/>
          </p:cNvSpPr>
          <p:nvPr>
            <p:ph type="dt" sz="half" idx="10"/>
          </p:nvPr>
        </p:nvSpPr>
        <p:spPr/>
        <p:txBody>
          <a:bodyPr rtlCol="0"/>
          <a:lstStyle/>
          <a:p>
            <a:pPr rtl="0"/>
            <a:fld id="{7BDC69D3-AE25-47F0-A877-0C8CF817D4A9}" type="datetime1">
              <a:rPr lang="de-DE" noProof="0" smtClean="0"/>
              <a:t>22.09.2021</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574801" y="1447800"/>
            <a:ext cx="7999315" cy="2323374"/>
          </a:xfrm>
        </p:spPr>
        <p:txBody>
          <a:bodyPr rtlCol="0"/>
          <a:lstStyle>
            <a:lvl1pPr>
              <a:defRPr sz="4800"/>
            </a:lvl1pPr>
          </a:lstStyle>
          <a:p>
            <a:pPr rtl="0"/>
            <a:r>
              <a:rPr lang="de-DE" noProof="0"/>
              <a:t>Titelmasterformat durch Klicken bearbeiten</a:t>
            </a:r>
          </a:p>
        </p:txBody>
      </p:sp>
      <p:sp>
        <p:nvSpPr>
          <p:cNvPr id="14" name="Textplatzhalter 3"/>
          <p:cNvSpPr>
            <a:spLocks noGrp="1"/>
          </p:cNvSpPr>
          <p:nvPr>
            <p:ph type="body" sz="half" idx="13" hasCustomPrompt="1"/>
          </p:nvPr>
        </p:nvSpPr>
        <p:spPr>
          <a:xfrm>
            <a:off x="1930400" y="3771174"/>
            <a:ext cx="7279649" cy="342174"/>
          </a:xfrm>
        </p:spPr>
        <p:txBody>
          <a:bodyPr rtlCol="0"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10" name="Textplatzhalter 3"/>
          <p:cNvSpPr>
            <a:spLocks noGrp="1"/>
          </p:cNvSpPr>
          <p:nvPr>
            <p:ph type="body" sz="half" idx="2" hasCustomPrompt="1"/>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4" name="Datumsplatzhalter 3"/>
          <p:cNvSpPr>
            <a:spLocks noGrp="1"/>
          </p:cNvSpPr>
          <p:nvPr>
            <p:ph type="dt" sz="half" idx="10"/>
          </p:nvPr>
        </p:nvSpPr>
        <p:spPr/>
        <p:txBody>
          <a:bodyPr rtlCol="0"/>
          <a:lstStyle/>
          <a:p>
            <a:pPr rtl="0"/>
            <a:fld id="{CD55A79B-3032-4D08-B973-156D52A75F5B}" type="datetime1">
              <a:rPr lang="de-DE" noProof="0" smtClean="0"/>
              <a:t>22.09.2021</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
        <p:nvSpPr>
          <p:cNvPr id="9" name="Textfeld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de-DE" noProof="0"/>
              <a:t>“</a:t>
            </a:r>
          </a:p>
        </p:txBody>
      </p:sp>
      <p:sp>
        <p:nvSpPr>
          <p:cNvPr id="13" name="Textfeld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rtl="0"/>
            <a:r>
              <a:rPr lang="de-DE"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4" y="3124201"/>
            <a:ext cx="8825660" cy="1653180"/>
          </a:xfrm>
        </p:spPr>
        <p:txBody>
          <a:bodyPr rtlCol="0" anchor="b"/>
          <a:lstStyle>
            <a:lvl1pPr algn="l">
              <a:defRPr sz="4000" b="0" cap="none"/>
            </a:lvl1pPr>
          </a:lstStyle>
          <a:p>
            <a:pPr rtl="0"/>
            <a:r>
              <a:rPr lang="de-DE" noProof="0"/>
              <a:t>Titelmasterformat durch Klicken bearbeiten</a:t>
            </a:r>
          </a:p>
        </p:txBody>
      </p:sp>
      <p:sp>
        <p:nvSpPr>
          <p:cNvPr id="3" name="Textplatzhalter 2"/>
          <p:cNvSpPr>
            <a:spLocks noGrp="1"/>
          </p:cNvSpPr>
          <p:nvPr>
            <p:ph type="body" idx="1" hasCustomPrompt="1"/>
          </p:nvPr>
        </p:nvSpPr>
        <p:spPr>
          <a:xfrm>
            <a:off x="1154954" y="4777381"/>
            <a:ext cx="8825659" cy="860400"/>
          </a:xfrm>
        </p:spPr>
        <p:txBody>
          <a:bodyPr rtlCol="0"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 durch Klicken bearbeiten</a:t>
            </a:r>
          </a:p>
        </p:txBody>
      </p:sp>
      <p:sp>
        <p:nvSpPr>
          <p:cNvPr id="4" name="Datumsplatzhalter 3"/>
          <p:cNvSpPr>
            <a:spLocks noGrp="1"/>
          </p:cNvSpPr>
          <p:nvPr>
            <p:ph type="dt" sz="half" idx="10"/>
          </p:nvPr>
        </p:nvSpPr>
        <p:spPr/>
        <p:txBody>
          <a:bodyPr rtlCol="0"/>
          <a:lstStyle/>
          <a:p>
            <a:pPr rtl="0"/>
            <a:fld id="{1CE7064D-D88F-40C7-A5B3-D968AFE64FEE}" type="datetime1">
              <a:rPr lang="de-DE" noProof="0" smtClean="0"/>
              <a:t>22.09.2021</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sz="4200"/>
            </a:lvl1pPr>
          </a:lstStyle>
          <a:p>
            <a:pPr rtl="0"/>
            <a:r>
              <a:rPr lang="de-DE" noProof="0"/>
              <a:t>Titelmasterformat durch Klicken bearbeiten</a:t>
            </a:r>
          </a:p>
        </p:txBody>
      </p:sp>
      <p:sp>
        <p:nvSpPr>
          <p:cNvPr id="3" name="Textplatzhalter 2"/>
          <p:cNvSpPr>
            <a:spLocks noGrp="1"/>
          </p:cNvSpPr>
          <p:nvPr>
            <p:ph type="body" idx="1" hasCustomPrompt="1"/>
          </p:nvPr>
        </p:nvSpPr>
        <p:spPr>
          <a:xfrm>
            <a:off x="632947" y="1981200"/>
            <a:ext cx="2946866"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6" name="Textplatzhalter 3"/>
          <p:cNvSpPr>
            <a:spLocks noGrp="1"/>
          </p:cNvSpPr>
          <p:nvPr>
            <p:ph type="body" sz="half" idx="15" hasCustomPrompt="1"/>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5" name="Textplatzhalter 4"/>
          <p:cNvSpPr>
            <a:spLocks noGrp="1"/>
          </p:cNvSpPr>
          <p:nvPr>
            <p:ph type="body" sz="quarter" idx="3" hasCustomPrompt="1"/>
          </p:nvPr>
        </p:nvSpPr>
        <p:spPr>
          <a:xfrm>
            <a:off x="3883659" y="1981200"/>
            <a:ext cx="2936241"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19" name="Textplatzhalter 3"/>
          <p:cNvSpPr>
            <a:spLocks noGrp="1"/>
          </p:cNvSpPr>
          <p:nvPr>
            <p:ph type="body" sz="half" idx="16" hasCustomPrompt="1"/>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14" name="Textplatzhalter 4"/>
          <p:cNvSpPr>
            <a:spLocks noGrp="1"/>
          </p:cNvSpPr>
          <p:nvPr>
            <p:ph type="body" sz="quarter" idx="13" hasCustomPrompt="1"/>
          </p:nvPr>
        </p:nvSpPr>
        <p:spPr>
          <a:xfrm>
            <a:off x="7124700" y="1981200"/>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20" name="Textplatzhalter 3"/>
          <p:cNvSpPr>
            <a:spLocks noGrp="1"/>
          </p:cNvSpPr>
          <p:nvPr>
            <p:ph type="body" sz="half" idx="17" hasCustomPrompt="1"/>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cxnSp>
        <p:nvCxnSpPr>
          <p:cNvPr id="17" name="Gerader Verbinde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Gerader Verbinde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umsplatzhalter 3"/>
          <p:cNvSpPr>
            <a:spLocks noGrp="1"/>
          </p:cNvSpPr>
          <p:nvPr>
            <p:ph type="dt" sz="half" idx="10"/>
          </p:nvPr>
        </p:nvSpPr>
        <p:spPr/>
        <p:txBody>
          <a:bodyPr rtlCol="0"/>
          <a:lstStyle/>
          <a:p>
            <a:pPr rtl="0"/>
            <a:fld id="{F4EB6F81-5B05-4B84-A66D-CC8A13702489}" type="datetime1">
              <a:rPr lang="de-DE" noProof="0" smtClean="0"/>
              <a:t>22.09.2021</a:t>
            </a:fld>
            <a:endParaRPr lang="de-DE" noProof="0"/>
          </a:p>
        </p:txBody>
      </p:sp>
      <p:sp>
        <p:nvSpPr>
          <p:cNvPr id="4"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sz="4200"/>
            </a:lvl1pPr>
          </a:lstStyle>
          <a:p>
            <a:pPr rtl="0"/>
            <a:r>
              <a:rPr lang="de-DE" noProof="0"/>
              <a:t>Titelmasterformat durch Klicken bearbeiten</a:t>
            </a:r>
          </a:p>
        </p:txBody>
      </p:sp>
      <p:sp>
        <p:nvSpPr>
          <p:cNvPr id="3" name="Textplatzhalter 2"/>
          <p:cNvSpPr>
            <a:spLocks noGrp="1"/>
          </p:cNvSpPr>
          <p:nvPr>
            <p:ph type="body" idx="1" hasCustomPrompt="1"/>
          </p:nvPr>
        </p:nvSpPr>
        <p:spPr>
          <a:xfrm>
            <a:off x="652463" y="4250949"/>
            <a:ext cx="2940050"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29" name="Bildplatzhalter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22" name="Textplatzhalter 3"/>
          <p:cNvSpPr>
            <a:spLocks noGrp="1"/>
          </p:cNvSpPr>
          <p:nvPr>
            <p:ph type="body" sz="half" idx="18" hasCustomPrompt="1"/>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5" name="Textplatzhalter 4"/>
          <p:cNvSpPr>
            <a:spLocks noGrp="1"/>
          </p:cNvSpPr>
          <p:nvPr>
            <p:ph type="body" sz="quarter" idx="3" hasCustomPrompt="1"/>
          </p:nvPr>
        </p:nvSpPr>
        <p:spPr>
          <a:xfrm>
            <a:off x="3889375" y="4250949"/>
            <a:ext cx="2930525"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30" name="Bildplatzhalter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23" name="Textplatzhalter 3"/>
          <p:cNvSpPr>
            <a:spLocks noGrp="1"/>
          </p:cNvSpPr>
          <p:nvPr>
            <p:ph type="body" sz="half" idx="19" hasCustomPrompt="1"/>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14" name="Textplatzhalter 4"/>
          <p:cNvSpPr>
            <a:spLocks noGrp="1"/>
          </p:cNvSpPr>
          <p:nvPr>
            <p:ph type="body" sz="quarter" idx="13" hasCustomPrompt="1"/>
          </p:nvPr>
        </p:nvSpPr>
        <p:spPr>
          <a:xfrm>
            <a:off x="7124700" y="4250949"/>
            <a:ext cx="2932113"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31" name="Bildplatzhalter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24" name="Textplatzhalter 3"/>
          <p:cNvSpPr>
            <a:spLocks noGrp="1"/>
          </p:cNvSpPr>
          <p:nvPr>
            <p:ph type="body" sz="half" idx="20" hasCustomPrompt="1"/>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cxnSp>
        <p:nvCxnSpPr>
          <p:cNvPr id="17" name="Gerader Verbinde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Gerader Verbinde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umsplatzhalter 3"/>
          <p:cNvSpPr>
            <a:spLocks noGrp="1"/>
          </p:cNvSpPr>
          <p:nvPr>
            <p:ph type="dt" sz="half" idx="10"/>
          </p:nvPr>
        </p:nvSpPr>
        <p:spPr/>
        <p:txBody>
          <a:bodyPr rtlCol="0"/>
          <a:lstStyle/>
          <a:p>
            <a:pPr rtl="0"/>
            <a:fld id="{A619FDBB-4272-4B40-8A7D-6264F3C77F22}" type="datetime1">
              <a:rPr lang="de-DE" noProof="0" smtClean="0"/>
              <a:t>22.09.2021</a:t>
            </a:fld>
            <a:endParaRPr lang="de-DE" noProof="0"/>
          </a:p>
        </p:txBody>
      </p:sp>
      <p:sp>
        <p:nvSpPr>
          <p:cNvPr id="4"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p:txBody>
          <a:bodyPr vert="eaVert" rtlCol="0" anchor="t" anchorCtr="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C0FC692A-B7C0-41A3-BC9A-9DE8FF4EA71F}" type="datetime1">
              <a:rPr lang="de-DE" noProof="0" smtClean="0"/>
              <a:t>22.09.2021</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8304212" y="430213"/>
            <a:ext cx="1752601" cy="5826125"/>
          </a:xfrm>
        </p:spPr>
        <p:txBody>
          <a:bodyPr vert="eaVert" rtlCol="0" anchor="b" anchorCtr="0"/>
          <a:lstStyle/>
          <a:p>
            <a:pPr rtl="0"/>
            <a:r>
              <a:rPr lang="de-DE" noProof="0"/>
              <a:t>Titelmasterformat durch Klicken bearbeiten</a:t>
            </a:r>
          </a:p>
        </p:txBody>
      </p:sp>
      <p:sp>
        <p:nvSpPr>
          <p:cNvPr id="3" name="Vertikaler Textplatzhalter 2"/>
          <p:cNvSpPr>
            <a:spLocks noGrp="1"/>
          </p:cNvSpPr>
          <p:nvPr>
            <p:ph type="body" orient="vert" idx="1" hasCustomPrompt="1"/>
          </p:nvPr>
        </p:nvSpPr>
        <p:spPr>
          <a:xfrm>
            <a:off x="652463" y="887414"/>
            <a:ext cx="7423149" cy="5368924"/>
          </a:xfrm>
        </p:spPr>
        <p:txBody>
          <a:bodyPr vert="eaVert"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479C3D22-32CD-4D3C-A823-B5BBA82C4254}" type="datetime1">
              <a:rPr lang="de-DE" noProof="0" smtClean="0"/>
              <a:t>22.09.2021</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idx="1" hasCustomPrompt="1"/>
          </p:nvPr>
        </p:nvSpPr>
        <p:spPr/>
        <p:txBody>
          <a:bodyPr rtlCol="0"/>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53A153BB-FAF0-4962-9FA9-1B930B8797A5}" type="datetime1">
              <a:rPr lang="de-DE" noProof="0" smtClean="0"/>
              <a:t>22.09.2021</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6" y="2861733"/>
            <a:ext cx="8825657" cy="1915647"/>
          </a:xfrm>
        </p:spPr>
        <p:txBody>
          <a:bodyPr rtlCol="0" anchor="b"/>
          <a:lstStyle>
            <a:lvl1pPr algn="l">
              <a:defRPr sz="4000" b="0" cap="none"/>
            </a:lvl1pPr>
          </a:lstStyle>
          <a:p>
            <a:pPr rtl="0"/>
            <a:r>
              <a:rPr lang="de-DE" noProof="0"/>
              <a:t>Titelmasterformat durch Klicken bearbeiten</a:t>
            </a:r>
          </a:p>
        </p:txBody>
      </p:sp>
      <p:sp>
        <p:nvSpPr>
          <p:cNvPr id="3" name="Textplatzhalter 2"/>
          <p:cNvSpPr>
            <a:spLocks noGrp="1"/>
          </p:cNvSpPr>
          <p:nvPr>
            <p:ph type="body" idx="1" hasCustomPrompt="1"/>
          </p:nvPr>
        </p:nvSpPr>
        <p:spPr>
          <a:xfrm>
            <a:off x="1154955" y="4777381"/>
            <a:ext cx="8825658" cy="860400"/>
          </a:xfrm>
        </p:spPr>
        <p:txBody>
          <a:bodyPr rtlCol="0"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 durch Klicken bearbeiten</a:t>
            </a:r>
          </a:p>
        </p:txBody>
      </p:sp>
      <p:sp>
        <p:nvSpPr>
          <p:cNvPr id="4" name="Datumsplatzhalter 3"/>
          <p:cNvSpPr>
            <a:spLocks noGrp="1"/>
          </p:cNvSpPr>
          <p:nvPr>
            <p:ph type="dt" sz="half" idx="10"/>
          </p:nvPr>
        </p:nvSpPr>
        <p:spPr/>
        <p:txBody>
          <a:bodyPr rtlCol="0"/>
          <a:lstStyle/>
          <a:p>
            <a:pPr rtl="0"/>
            <a:fld id="{3B0036BB-79B8-4792-BB3C-C8518DBE1BCD}" type="datetime1">
              <a:rPr lang="de-DE" noProof="0" smtClean="0"/>
              <a:t>22.09.2021</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3" name="Inhaltsplatzhalter 2"/>
          <p:cNvSpPr>
            <a:spLocks noGrp="1"/>
          </p:cNvSpPr>
          <p:nvPr>
            <p:ph sz="half" idx="1" hasCustomPrompt="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Datumsplatzhalter 4"/>
          <p:cNvSpPr>
            <a:spLocks noGrp="1"/>
          </p:cNvSpPr>
          <p:nvPr>
            <p:ph type="dt" sz="half" idx="10"/>
          </p:nvPr>
        </p:nvSpPr>
        <p:spPr/>
        <p:txBody>
          <a:bodyPr rtlCol="0"/>
          <a:lstStyle/>
          <a:p>
            <a:pPr rtl="0"/>
            <a:fld id="{F872844F-8337-45C1-BED1-E8832A705D34}" type="datetime1">
              <a:rPr lang="de-DE" noProof="0" smtClean="0"/>
              <a:t>22.09.2021</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1103313" y="1905000"/>
            <a:ext cx="4396338"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4" name="Inhaltsplatzhalter 3"/>
          <p:cNvSpPr>
            <a:spLocks noGrp="1"/>
          </p:cNvSpPr>
          <p:nvPr>
            <p:ph sz="half" idx="2" hasCustomPrompt="1"/>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5654495" y="1905000"/>
            <a:ext cx="439633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 durch Klicken bearbeiten</a:t>
            </a:r>
          </a:p>
        </p:txBody>
      </p:sp>
      <p:sp>
        <p:nvSpPr>
          <p:cNvPr id="6" name="Inhaltsplatzhalter 5"/>
          <p:cNvSpPr>
            <a:spLocks noGrp="1"/>
          </p:cNvSpPr>
          <p:nvPr>
            <p:ph sz="quarter" idx="4" hasCustomPrompt="1"/>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p>
            <a:pPr rtl="0"/>
            <a:fld id="{10E2EC75-62E0-4648-9A15-F44B31F78049}" type="datetime1">
              <a:rPr lang="de-DE" noProof="0" smtClean="0"/>
              <a:t>22.09.2021</a:t>
            </a:fld>
            <a:endParaRPr lang="de-DE" noProof="0"/>
          </a:p>
        </p:txBody>
      </p:sp>
      <p:sp>
        <p:nvSpPr>
          <p:cNvPr id="8" name="Fußzeilenplatzhalter 7"/>
          <p:cNvSpPr>
            <a:spLocks noGrp="1"/>
          </p:cNvSpPr>
          <p:nvPr>
            <p:ph type="ftr" sz="quarter" idx="11"/>
          </p:nvPr>
        </p:nvSpPr>
        <p:spPr/>
        <p:txBody>
          <a:bodyPr rtlCol="0"/>
          <a:lstStyle/>
          <a:p>
            <a:pPr rtl="0"/>
            <a:endParaRPr lang="de-DE" noProof="0"/>
          </a:p>
        </p:txBody>
      </p:sp>
      <p:sp>
        <p:nvSpPr>
          <p:cNvPr id="9" name="Foliennummernplatzhalter 8"/>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de-DE" noProof="0"/>
              <a:t>Titelmasterformat durch Klicken bearbeiten</a:t>
            </a:r>
          </a:p>
        </p:txBody>
      </p:sp>
      <p:sp>
        <p:nvSpPr>
          <p:cNvPr id="7" name="Datumsplatzhalter 2"/>
          <p:cNvSpPr>
            <a:spLocks noGrp="1"/>
          </p:cNvSpPr>
          <p:nvPr>
            <p:ph type="dt" sz="half" idx="10"/>
          </p:nvPr>
        </p:nvSpPr>
        <p:spPr/>
        <p:txBody>
          <a:bodyPr rtlCol="0"/>
          <a:lstStyle/>
          <a:p>
            <a:pPr rtl="0"/>
            <a:fld id="{ECA66140-1E56-4327-AB5D-2542076B54AB}" type="datetime1">
              <a:rPr lang="de-DE" noProof="0" smtClean="0"/>
              <a:t>22.09.2021</a:t>
            </a:fld>
            <a:endParaRPr lang="de-DE" noProof="0"/>
          </a:p>
        </p:txBody>
      </p:sp>
      <p:sp>
        <p:nvSpPr>
          <p:cNvPr id="5" name="Fußzeilenplatzhalter 3"/>
          <p:cNvSpPr>
            <a:spLocks noGrp="1"/>
          </p:cNvSpPr>
          <p:nvPr>
            <p:ph type="ftr" sz="quarter" idx="11"/>
          </p:nvPr>
        </p:nvSpPr>
        <p:spPr/>
        <p:txBody>
          <a:bodyPr rtlCol="0"/>
          <a:lstStyle/>
          <a:p>
            <a:pPr rtl="0"/>
            <a:endParaRPr lang="de-DE" noProof="0"/>
          </a:p>
        </p:txBody>
      </p:sp>
      <p:sp>
        <p:nvSpPr>
          <p:cNvPr id="6" name="Foliennummernplatzhalter 4"/>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umsplatzhalter 1"/>
          <p:cNvSpPr>
            <a:spLocks noGrp="1"/>
          </p:cNvSpPr>
          <p:nvPr>
            <p:ph type="dt" sz="half" idx="10"/>
          </p:nvPr>
        </p:nvSpPr>
        <p:spPr/>
        <p:txBody>
          <a:bodyPr rtlCol="0"/>
          <a:lstStyle/>
          <a:p>
            <a:pPr rtl="0"/>
            <a:fld id="{BC24735B-3BD6-493C-9CDF-09DF5FC9311E}" type="datetime1">
              <a:rPr lang="de-DE" noProof="0" smtClean="0"/>
              <a:t>22.09.2021</a:t>
            </a:fld>
            <a:endParaRPr lang="de-DE" noProof="0"/>
          </a:p>
        </p:txBody>
      </p:sp>
      <p:sp>
        <p:nvSpPr>
          <p:cNvPr id="5" name="Fußzeilenplatzhalter 2"/>
          <p:cNvSpPr>
            <a:spLocks noGrp="1"/>
          </p:cNvSpPr>
          <p:nvPr>
            <p:ph type="ftr" sz="quarter" idx="11"/>
          </p:nvPr>
        </p:nvSpPr>
        <p:spPr/>
        <p:txBody>
          <a:bodyPr rtlCol="0"/>
          <a:lstStyle/>
          <a:p>
            <a:pPr rtl="0"/>
            <a:endParaRPr lang="de-DE" noProof="0"/>
          </a:p>
        </p:txBody>
      </p:sp>
      <p:sp>
        <p:nvSpPr>
          <p:cNvPr id="6" name="Foliennummernplatzhalter 3"/>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4954" y="1447800"/>
            <a:ext cx="3401064" cy="1447800"/>
          </a:xfrm>
        </p:spPr>
        <p:txBody>
          <a:bodyPr rtlCol="0" anchor="b"/>
          <a:lstStyle>
            <a:lvl1pPr algn="l">
              <a:defRPr sz="2400" b="0"/>
            </a:lvl1pPr>
          </a:lstStyle>
          <a:p>
            <a:pPr rtl="0"/>
            <a:r>
              <a:rPr lang="de-DE" noProof="0"/>
              <a:t>Titelmasterformat durch Klicken bearbeiten</a:t>
            </a:r>
          </a:p>
        </p:txBody>
      </p:sp>
      <p:sp>
        <p:nvSpPr>
          <p:cNvPr id="3" name="Inhaltsplatzhalter 2"/>
          <p:cNvSpPr>
            <a:spLocks noGrp="1"/>
          </p:cNvSpPr>
          <p:nvPr>
            <p:ph idx="1" hasCustomPrompt="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p:cNvSpPr>
            <a:spLocks noGrp="1"/>
          </p:cNvSpPr>
          <p:nvPr>
            <p:ph type="body" sz="half" idx="2" hasCustomPrompt="1"/>
          </p:nvPr>
        </p:nvSpPr>
        <p:spPr>
          <a:xfrm>
            <a:off x="1154954"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7" name="Datumsplatzhalter 4"/>
          <p:cNvSpPr>
            <a:spLocks noGrp="1"/>
          </p:cNvSpPr>
          <p:nvPr>
            <p:ph type="dt" sz="half" idx="10"/>
          </p:nvPr>
        </p:nvSpPr>
        <p:spPr/>
        <p:txBody>
          <a:bodyPr rtlCol="0"/>
          <a:lstStyle/>
          <a:p>
            <a:pPr rtl="0"/>
            <a:fld id="{A48A6788-E536-4E7A-862D-E3268ACDC497}" type="datetime1">
              <a:rPr lang="de-DE" noProof="0" smtClean="0"/>
              <a:t>22.09.2021</a:t>
            </a:fld>
            <a:endParaRPr lang="de-DE" noProof="0"/>
          </a:p>
        </p:txBody>
      </p:sp>
      <p:sp>
        <p:nvSpPr>
          <p:cNvPr id="5" name="Fußzeilenplatzhalter 5"/>
          <p:cNvSpPr>
            <a:spLocks noGrp="1"/>
          </p:cNvSpPr>
          <p:nvPr>
            <p:ph type="ftr" sz="quarter" idx="11"/>
          </p:nvPr>
        </p:nvSpPr>
        <p:spPr/>
        <p:txBody>
          <a:bodyPr rtlCol="0"/>
          <a:lstStyle/>
          <a:p>
            <a:pPr rtl="0"/>
            <a:endParaRPr lang="de-DE" noProof="0"/>
          </a:p>
        </p:txBody>
      </p:sp>
      <p:sp>
        <p:nvSpPr>
          <p:cNvPr id="6" name="Foliennummernplatzhalter 6"/>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53907" y="1854192"/>
            <a:ext cx="5092906" cy="1574808"/>
          </a:xfrm>
        </p:spPr>
        <p:txBody>
          <a:bodyPr rtlCol="0" anchor="b">
            <a:normAutofit/>
          </a:bodyPr>
          <a:lstStyle>
            <a:lvl1pPr algn="l">
              <a:defRPr sz="3600" b="0"/>
            </a:lvl1pPr>
          </a:lstStyle>
          <a:p>
            <a:pPr rtl="0"/>
            <a:r>
              <a:rPr lang="de-DE" noProof="0"/>
              <a:t>Titelmasterformat durch Klicken bearbeiten</a:t>
            </a:r>
          </a:p>
        </p:txBody>
      </p:sp>
      <p:sp>
        <p:nvSpPr>
          <p:cNvPr id="3" name="Bildplatzhalter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 durch Klicken bearbeiten</a:t>
            </a:r>
          </a:p>
        </p:txBody>
      </p:sp>
      <p:sp>
        <p:nvSpPr>
          <p:cNvPr id="5" name="Datumsplatzhalter 4"/>
          <p:cNvSpPr>
            <a:spLocks noGrp="1"/>
          </p:cNvSpPr>
          <p:nvPr>
            <p:ph type="dt" sz="half" idx="10"/>
          </p:nvPr>
        </p:nvSpPr>
        <p:spPr/>
        <p:txBody>
          <a:bodyPr rtlCol="0"/>
          <a:lstStyle/>
          <a:p>
            <a:pPr rtl="0"/>
            <a:fld id="{877B91CF-26BF-4C53-90BD-8E862D8C1466}" type="datetime1">
              <a:rPr lang="de-DE" noProof="0" smtClean="0"/>
              <a:t>22.09.2021</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D57F1E4F-1CFF-5643-939E-02111984F565}" type="slidenum">
              <a:rPr lang="de-DE" noProof="0" smtClean="0"/>
              <a:t>‹Nr.›</a:t>
            </a:fld>
            <a:endParaRPr lang="de-DE"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Bild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Bild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Ellipse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Bild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Bild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hteck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platzhalt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de-DE" noProof="0"/>
              <a:t>Titelmasterformat durch Klicken bearbeiten</a:t>
            </a:r>
          </a:p>
        </p:txBody>
      </p:sp>
      <p:sp>
        <p:nvSpPr>
          <p:cNvPr id="3" name="Textplatzhalt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940700D4-5BBE-482D-9A73-1F42C25AFB10}" type="datetime1">
              <a:rPr lang="de-DE" noProof="0" smtClean="0"/>
              <a:t>22.09.2021</a:t>
            </a:fld>
            <a:endParaRPr lang="de-DE" noProof="0"/>
          </a:p>
        </p:txBody>
      </p:sp>
      <p:sp>
        <p:nvSpPr>
          <p:cNvPr id="5" name="Fußzeilenplatzhalt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de-DE" noProof="0"/>
          </a:p>
        </p:txBody>
      </p:sp>
      <p:sp>
        <p:nvSpPr>
          <p:cNvPr id="6" name="Foliennummernplatzhalt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de-DE" noProof="0" smtClean="0"/>
              <a:t>‹Nr.›</a:t>
            </a:fld>
            <a:endParaRPr lang="de-DE"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jp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Bild 4" descr="Kettenglieder">
            <a:extLst>
              <a:ext uri="{FF2B5EF4-FFF2-40B4-BE49-F238E27FC236}">
                <a16:creationId xmlns:a16="http://schemas.microsoft.com/office/drawing/2014/main" id="{A4511EBC-2F3C-446D-867B-7DC328517A44}"/>
              </a:ext>
            </a:extLst>
          </p:cNvPr>
          <p:cNvPicPr>
            <a:picLocks noChangeAspect="1"/>
          </p:cNvPicPr>
          <p:nvPr/>
        </p:nvPicPr>
        <p:blipFill rotWithShape="1">
          <a:blip r:embed="rId4">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2" name="Titel 1">
            <a:extLst>
              <a:ext uri="{FF2B5EF4-FFF2-40B4-BE49-F238E27FC236}">
                <a16:creationId xmlns:a16="http://schemas.microsoft.com/office/drawing/2014/main" id="{3D30D32A-359B-41BB-9746-2CF3A21EEFFC}"/>
              </a:ext>
            </a:extLst>
          </p:cNvPr>
          <p:cNvSpPr>
            <a:spLocks noGrp="1"/>
          </p:cNvSpPr>
          <p:nvPr>
            <p:ph type="ctrTitle"/>
          </p:nvPr>
        </p:nvSpPr>
        <p:spPr>
          <a:xfrm>
            <a:off x="1092325" y="1447800"/>
            <a:ext cx="8825658" cy="3329581"/>
          </a:xfrm>
        </p:spPr>
        <p:txBody>
          <a:bodyPr rtlCol="0">
            <a:normAutofit/>
          </a:bodyPr>
          <a:lstStyle/>
          <a:p>
            <a:pPr rtl="0"/>
            <a:r>
              <a:rPr lang="de-DE" sz="6000" dirty="0"/>
              <a:t>Kammerrechtstag 2021</a:t>
            </a:r>
          </a:p>
        </p:txBody>
      </p:sp>
      <p:sp>
        <p:nvSpPr>
          <p:cNvPr id="3" name="Untertitel 2">
            <a:extLst>
              <a:ext uri="{FF2B5EF4-FFF2-40B4-BE49-F238E27FC236}">
                <a16:creationId xmlns:a16="http://schemas.microsoft.com/office/drawing/2014/main" id="{B4CA222A-88BC-48F4-9AE8-2115B7D1E6DC}"/>
              </a:ext>
            </a:extLst>
          </p:cNvPr>
          <p:cNvSpPr>
            <a:spLocks noGrp="1"/>
          </p:cNvSpPr>
          <p:nvPr>
            <p:ph type="subTitle" idx="1"/>
          </p:nvPr>
        </p:nvSpPr>
        <p:spPr>
          <a:xfrm>
            <a:off x="1154955" y="4777380"/>
            <a:ext cx="8825658" cy="861420"/>
          </a:xfrm>
        </p:spPr>
        <p:txBody>
          <a:bodyPr rtlCol="0">
            <a:normAutofit/>
          </a:bodyPr>
          <a:lstStyle/>
          <a:p>
            <a:pPr rtl="0"/>
            <a:r>
              <a:rPr lang="de-DE" sz="1800" dirty="0">
                <a:effectLst/>
                <a:latin typeface="Calibri" panose="020F0502020204030204" pitchFamily="34" charset="0"/>
                <a:ea typeface="Calibri" panose="020F0502020204030204" pitchFamily="34" charset="0"/>
                <a:cs typeface="Times New Roman" panose="02020603050405020304" pitchFamily="18" charset="0"/>
              </a:rPr>
              <a:t>Das „neue“ Statusfeststellungsverfahren nach § 7a SGB IV ab dem 1. April 2022</a:t>
            </a:r>
            <a:endParaRPr lang="de-DE" dirty="0"/>
          </a:p>
        </p:txBody>
      </p:sp>
      <p:sp>
        <p:nvSpPr>
          <p:cNvPr id="20" name="Rechteck 19">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feld 5">
            <a:extLst>
              <a:ext uri="{FF2B5EF4-FFF2-40B4-BE49-F238E27FC236}">
                <a16:creationId xmlns:a16="http://schemas.microsoft.com/office/drawing/2014/main" id="{D557BC6B-301B-4011-8D74-D5E5955F52AB}"/>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19300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Die Intention des Gesetzgebers</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fontScale="85000" lnSpcReduction="20000"/>
          </a:bodyPr>
          <a:lstStyle/>
          <a:p>
            <a:pPr algn="just">
              <a:lnSpc>
                <a:spcPct val="150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a:t>
            </a:r>
            <a:r>
              <a:rPr lang="de-DE" sz="1800" i="1" dirty="0">
                <a:effectLst/>
                <a:latin typeface="Calibri" panose="020F0502020204030204" pitchFamily="34" charset="0"/>
                <a:ea typeface="Calibri" panose="020F0502020204030204" pitchFamily="34" charset="0"/>
                <a:cs typeface="Times New Roman" panose="02020603050405020304" pitchFamily="18" charset="0"/>
              </a:rPr>
              <a:t>Die Abgrenzung einer selbständigen Tätigkeit von einer abhängigen Beschäftigung kann insbesondere bei von den Beteiligten als selbständig angelegten Tätigkeiten, die eine enge Einbindung in die Arbeitsorganisation des Auftraggebers vorsehen, aber auch bei neuen Arbeits- und Erwerbsformen vor dem Hintergrund des offen gestalteten Typus der Beschäftigung mit Schwierigkeiten verbunden sein. </a:t>
            </a:r>
          </a:p>
          <a:p>
            <a:pPr algn="just">
              <a:lnSpc>
                <a:spcPct val="150000"/>
              </a:lnSpc>
            </a:pPr>
            <a:r>
              <a:rPr lang="de-DE" sz="1800" i="1" dirty="0">
                <a:effectLst/>
                <a:latin typeface="Calibri" panose="020F0502020204030204" pitchFamily="34" charset="0"/>
                <a:ea typeface="Calibri" panose="020F0502020204030204" pitchFamily="34" charset="0"/>
                <a:cs typeface="Times New Roman" panose="02020603050405020304" pitchFamily="18" charset="0"/>
              </a:rPr>
              <a:t>Das Statusfeststellungsverfahren schützt Erwerbstätige und ihre Auftraggeber vor den Risiken einer falschen Statuseinschätzung. Während der Begriff der Beschäftigung von den Sozialversicherungsträgern zeitgemäß angewendet und durch die Rechtsprechung auf die Besonderheiten veränderter oder neuer Formen der Erwerbstätigkeit abgestimmt weiterentwickelt werden kann, bedarf es flankierend der Weiterentwicklung des Statusfeststellungsverfahrens, um Rechts- und Planungssicherheit für alle Vertragsbeteiligten früher, einfacher und schneller als bisher herzustellen. </a:t>
            </a: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r>
              <a:rPr lang="de-DE" dirty="0"/>
              <a:t>Auszug aus der Beschlussempfehlung und dem Bericht des Ausschusses für Arbeit und Soziales vom 19. Mai 2021 (BT–</a:t>
            </a:r>
            <a:r>
              <a:rPr lang="de-DE" dirty="0" err="1"/>
              <a:t>Drs</a:t>
            </a:r>
            <a:r>
              <a:rPr lang="de-DE" dirty="0"/>
              <a:t>. 19/29893)</a:t>
            </a:r>
          </a:p>
        </p:txBody>
      </p:sp>
      <p:sp>
        <p:nvSpPr>
          <p:cNvPr id="5" name="Textfeld 4">
            <a:extLst>
              <a:ext uri="{FF2B5EF4-FFF2-40B4-BE49-F238E27FC236}">
                <a16:creationId xmlns:a16="http://schemas.microsoft.com/office/drawing/2014/main" id="{813F4387-8913-4B6C-ABC6-4567CE161631}"/>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14250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Die Intention des Gesetzgebers</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fontScale="92500" lnSpcReduction="20000"/>
          </a:bodyPr>
          <a:lstStyle/>
          <a:p>
            <a:pPr algn="just">
              <a:lnSpc>
                <a:spcPct val="150000"/>
              </a:lnSpc>
            </a:pPr>
            <a:r>
              <a:rPr lang="de-DE" sz="1800" i="1" dirty="0">
                <a:effectLst/>
                <a:latin typeface="Calibri" panose="020F0502020204030204" pitchFamily="34" charset="0"/>
                <a:ea typeface="Calibri" panose="020F0502020204030204" pitchFamily="34" charset="0"/>
                <a:cs typeface="Times New Roman" panose="02020603050405020304" pitchFamily="18" charset="0"/>
              </a:rPr>
              <a:t>Bisher wird die Möglichkeit des Statusfeststellungsverfahrens häufig nicht in Anspruch genommen, weil es als nicht sachgerecht, zu langwierig und die Ergebnisse als nicht vorhersehbar angesehen werden. </a:t>
            </a:r>
          </a:p>
          <a:p>
            <a:pPr algn="just">
              <a:lnSpc>
                <a:spcPct val="150000"/>
              </a:lnSpc>
            </a:pPr>
            <a:r>
              <a:rPr lang="de-DE" sz="1800" i="1" dirty="0">
                <a:effectLst/>
                <a:latin typeface="Calibri" panose="020F0502020204030204" pitchFamily="34" charset="0"/>
                <a:ea typeface="Calibri" panose="020F0502020204030204" pitchFamily="34" charset="0"/>
                <a:cs typeface="Times New Roman" panose="02020603050405020304" pitchFamily="18" charset="0"/>
              </a:rPr>
              <a:t>Eine divergierende Beurteilung einer Tätigkeit als abhängige Beschäftigung im Rahmen einer Betriebsprüfung führt jedoch zu Beitragsnachforderungen für den Auftraggeber, wenn er die Tätigkeit zuvor als selbständig beurteilt hat. </a:t>
            </a:r>
          </a:p>
          <a:p>
            <a:pPr algn="just">
              <a:lnSpc>
                <a:spcPct val="150000"/>
              </a:lnSpc>
            </a:pPr>
            <a:r>
              <a:rPr lang="de-DE" sz="1800" i="1" dirty="0">
                <a:effectLst/>
                <a:latin typeface="Calibri" panose="020F0502020204030204" pitchFamily="34" charset="0"/>
                <a:ea typeface="Calibri" panose="020F0502020204030204" pitchFamily="34" charset="0"/>
                <a:cs typeface="Times New Roman" panose="02020603050405020304" pitchFamily="18" charset="0"/>
              </a:rPr>
              <a:t>Mit einer zeitgemäßen Weiterentwicklung des Statusfeststellungsverfahrens soll dem entgegengewirkt und den Vertragsbeteiligten ein einfacheres und zukunftsgerichtetes Verfahren zur Klärung des Erwerbsstatus zur Verfügung gestellt werden.“</a:t>
            </a:r>
          </a:p>
          <a:p>
            <a:pPr algn="just">
              <a:lnSpc>
                <a:spcPct val="150000"/>
              </a:lnSpc>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r>
              <a:rPr lang="de-DE" dirty="0"/>
              <a:t>Auszug aus der Beschlussempfehlung und dem Bericht des Ausschusses für Arbeit und Soziales vom 19. Mai 2021 (BT–</a:t>
            </a:r>
            <a:r>
              <a:rPr lang="de-DE" dirty="0" err="1"/>
              <a:t>Drs</a:t>
            </a:r>
            <a:r>
              <a:rPr lang="de-DE" dirty="0"/>
              <a:t>. 19/29893)</a:t>
            </a:r>
          </a:p>
        </p:txBody>
      </p:sp>
      <p:sp>
        <p:nvSpPr>
          <p:cNvPr id="5" name="Textfeld 4">
            <a:extLst>
              <a:ext uri="{FF2B5EF4-FFF2-40B4-BE49-F238E27FC236}">
                <a16:creationId xmlns:a16="http://schemas.microsoft.com/office/drawing/2014/main" id="{813F4387-8913-4B6C-ABC6-4567CE161631}"/>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92046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Was ist neu? </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a:bodyPr>
          <a:lstStyle/>
          <a:p>
            <a:pPr algn="just"/>
            <a:r>
              <a:rPr lang="de-DE" sz="1800" dirty="0"/>
              <a:t>Änderungen betreffen nur das Verfahrensrecht</a:t>
            </a:r>
          </a:p>
          <a:p>
            <a:pPr algn="just"/>
            <a:r>
              <a:rPr lang="de-DE" sz="1800" dirty="0"/>
              <a:t>Keine neuen Abgrenzungskriterien zur Statusfeststellung</a:t>
            </a:r>
          </a:p>
          <a:p>
            <a:pPr algn="just"/>
            <a:r>
              <a:rPr lang="de-DE" sz="1800" dirty="0"/>
              <a:t>Keine rechtsgebietsübergreifende Bindungswirkung</a:t>
            </a: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endParaRPr lang="de-DE" dirty="0"/>
          </a:p>
        </p:txBody>
      </p:sp>
      <p:sp>
        <p:nvSpPr>
          <p:cNvPr id="5" name="Textfeld 4">
            <a:extLst>
              <a:ext uri="{FF2B5EF4-FFF2-40B4-BE49-F238E27FC236}">
                <a16:creationId xmlns:a16="http://schemas.microsoft.com/office/drawing/2014/main" id="{C2824FD4-3710-4FE0-A8CE-4F4069C6EB16}"/>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184222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Was ist neu? </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180730"/>
            <a:ext cx="6844400" cy="4839070"/>
          </a:xfrm>
        </p:spPr>
        <p:txBody>
          <a:bodyPr>
            <a:normAutofit fontScale="92500"/>
          </a:bodyPr>
          <a:lstStyle/>
          <a:p>
            <a:pPr algn="just"/>
            <a:r>
              <a:rPr lang="de-DE" sz="1800" b="1" dirty="0"/>
              <a:t>1. Isolierte Feststellung des Erwerbsstatus</a:t>
            </a:r>
          </a:p>
          <a:p>
            <a:pPr lvl="1" algn="just">
              <a:lnSpc>
                <a:spcPct val="150000"/>
              </a:lnSpc>
            </a:pPr>
            <a:r>
              <a:rPr lang="de-DE" sz="1600" dirty="0">
                <a:latin typeface="Calibri" panose="020F0502020204030204" pitchFamily="34" charset="0"/>
                <a:ea typeface="Calibri" panose="020F0502020204030204" pitchFamily="34" charset="0"/>
                <a:cs typeface="Times New Roman" panose="02020603050405020304" pitchFamily="18" charset="0"/>
              </a:rPr>
              <a:t>Wortlaut des </a:t>
            </a:r>
            <a:r>
              <a:rPr lang="de-DE" sz="1600" dirty="0">
                <a:effectLst/>
                <a:latin typeface="Calibri" panose="020F0502020204030204" pitchFamily="34" charset="0"/>
                <a:ea typeface="Calibri" panose="020F0502020204030204" pitchFamily="34" charset="0"/>
                <a:cs typeface="Times New Roman" panose="02020603050405020304" pitchFamily="18" charset="0"/>
              </a:rPr>
              <a:t>§ 7a Abs. 1 S.  1 SGB IV n.F. </a:t>
            </a:r>
          </a:p>
          <a:p>
            <a:pPr marL="0" indent="0">
              <a:buNone/>
            </a:pPr>
            <a:r>
              <a:rPr lang="de-DE" sz="1800" i="1" dirty="0">
                <a:effectLst/>
                <a:latin typeface="Calibri" panose="020F0502020204030204" pitchFamily="34" charset="0"/>
                <a:ea typeface="Calibri" panose="020F0502020204030204" pitchFamily="34" charset="0"/>
                <a:cs typeface="Times New Roman" panose="02020603050405020304" pitchFamily="18" charset="0"/>
              </a:rPr>
              <a:t>„Die Beteiligten können bei der Deutschen Rentenversicherung Bund schriftlich oder elektronisch eine Entscheidung beantragen, ob bei einem Auftragsverhältnis eine Beschäftigung oder eine selbständige Tätigkeit vorliegt, es sei denn, die Einzugsstelle oder ein anderer Versicherungsträger hatte im Zeitpunkt der Antragstellung bereits ein Verfahren zur Feststellung von Versicherungspflicht auf Grund einer Beschäftigung eingeleitet.“</a:t>
            </a:r>
          </a:p>
          <a:p>
            <a:pPr lvl="1"/>
            <a:r>
              <a:rPr lang="de-DE" sz="1600" i="1" dirty="0">
                <a:effectLst/>
                <a:latin typeface="Calibri" panose="020F0502020204030204" pitchFamily="34" charset="0"/>
                <a:ea typeface="Calibri" panose="020F0502020204030204" pitchFamily="34" charset="0"/>
                <a:cs typeface="Times New Roman" panose="02020603050405020304" pitchFamily="18" charset="0"/>
              </a:rPr>
              <a:t>Beschränkung des Statusfeststellungsverfahrens auf die </a:t>
            </a:r>
            <a:r>
              <a:rPr lang="de-DE" sz="1600" i="1" dirty="0" err="1">
                <a:effectLst/>
                <a:latin typeface="Calibri" panose="020F0502020204030204" pitchFamily="34" charset="0"/>
                <a:ea typeface="Calibri" panose="020F0502020204030204" pitchFamily="34" charset="0"/>
                <a:cs typeface="Times New Roman" panose="02020603050405020304" pitchFamily="18" charset="0"/>
              </a:rPr>
              <a:t>Elementenfeststellung</a:t>
            </a:r>
            <a:r>
              <a:rPr lang="de-DE" sz="1600" i="1" dirty="0">
                <a:effectLst/>
                <a:latin typeface="Calibri" panose="020F0502020204030204" pitchFamily="34" charset="0"/>
                <a:ea typeface="Calibri" panose="020F0502020204030204" pitchFamily="34" charset="0"/>
                <a:cs typeface="Times New Roman" panose="02020603050405020304" pitchFamily="18" charset="0"/>
              </a:rPr>
              <a:t>; das Verfahren wird von der Frage der Versicherungspflicht in den einzelnen Zweigen der Sozialversicherung entkoppelt, so dass umfangreiche Angaben und Prüfungen zur Sozialversicherungspflicht nicht mehr nötig sind.</a:t>
            </a:r>
          </a:p>
          <a:p>
            <a:pPr lvl="1"/>
            <a:r>
              <a:rPr lang="de-DE" sz="1600" i="1" dirty="0">
                <a:effectLst/>
                <a:latin typeface="Calibri" panose="020F0502020204030204" pitchFamily="34" charset="0"/>
                <a:ea typeface="Calibri" panose="020F0502020204030204" pitchFamily="34" charset="0"/>
                <a:cs typeface="Times New Roman" panose="02020603050405020304" pitchFamily="18" charset="0"/>
              </a:rPr>
              <a:t>Es verbleibt dabei, dass nur der Erwerbsstatus in einem konkreten Auftragsverhältnis festgestellt werden kann, nicht hingegen der allgemeine, darüber hinausgehende berufs- oder tätigkeitsbezogene Erwerbsstatus.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r>
              <a:rPr lang="de-DE" dirty="0"/>
              <a:t>Die wesentlichen Änderungen</a:t>
            </a:r>
          </a:p>
        </p:txBody>
      </p:sp>
      <p:sp>
        <p:nvSpPr>
          <p:cNvPr id="5" name="Textfeld 4">
            <a:extLst>
              <a:ext uri="{FF2B5EF4-FFF2-40B4-BE49-F238E27FC236}">
                <a16:creationId xmlns:a16="http://schemas.microsoft.com/office/drawing/2014/main" id="{C7F03551-D8AC-4298-AC7E-466FABFC82B4}"/>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114748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Was ist neu? </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fontScale="92500" lnSpcReduction="20000"/>
          </a:bodyPr>
          <a:lstStyle/>
          <a:p>
            <a:pPr algn="just"/>
            <a:r>
              <a:rPr lang="de-DE" sz="1800" b="1" dirty="0"/>
              <a:t>2. Entscheidung über den Erwerbsstatus in Dreiecksverhältnissen</a:t>
            </a:r>
          </a:p>
          <a:p>
            <a:pPr lvl="1" algn="just">
              <a:lnSpc>
                <a:spcPct val="150000"/>
              </a:lnSpc>
            </a:pPr>
            <a:r>
              <a:rPr lang="de-DE" sz="1600" dirty="0">
                <a:latin typeface="Calibri" panose="020F0502020204030204" pitchFamily="34" charset="0"/>
                <a:ea typeface="Calibri" panose="020F0502020204030204" pitchFamily="34" charset="0"/>
                <a:cs typeface="Times New Roman" panose="02020603050405020304" pitchFamily="18" charset="0"/>
              </a:rPr>
              <a:t>Wortlaut des </a:t>
            </a:r>
            <a:r>
              <a:rPr lang="de-DE" sz="1600" dirty="0">
                <a:effectLst/>
                <a:latin typeface="Calibri" panose="020F0502020204030204" pitchFamily="34" charset="0"/>
                <a:ea typeface="Calibri" panose="020F0502020204030204" pitchFamily="34" charset="0"/>
                <a:cs typeface="Times New Roman" panose="02020603050405020304" pitchFamily="18" charset="0"/>
              </a:rPr>
              <a:t>§ 7a Abs. 2 S. 2 und 3 SGB IV n.F. </a:t>
            </a:r>
          </a:p>
          <a:p>
            <a:pPr marL="0" indent="0">
              <a:buNone/>
            </a:pPr>
            <a:r>
              <a:rPr lang="de-DE" sz="1800" i="1" dirty="0">
                <a:effectLst/>
                <a:latin typeface="Calibri" panose="020F0502020204030204" pitchFamily="34" charset="0"/>
                <a:ea typeface="Calibri" panose="020F0502020204030204" pitchFamily="34" charset="0"/>
                <a:cs typeface="Times New Roman" panose="02020603050405020304" pitchFamily="18" charset="0"/>
              </a:rPr>
              <a:t>„Wird die vereinbarte Tätigkeit für einen Dritten erbracht und liegen Anhaltspunkte dafür vor, dass der Auftragnehmer in dessen Arbeitsorganisation eingegliedert ist und dessen Weisungen unterliegt, stellt sie bei Vorliegen einer Beschäftigung auch fest, ob das Beschäftigungsverhältnis zu dem Dritten besteht. Der Dritte kann bei Vorliegen von Anhaltspunkten im Sinne des Satzes 2 ebenfalls eine Entscheidung nach Absatz 1 Satz 1 beantragen.“</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Es kommt nunmehr auf sämtliche Rechtsbeziehungen an, die das Vertragsverhältnis prägen, mithin auch auf Vereinbarungen zwischen dem Auftraggeber und dem Endkunden</a:t>
            </a:r>
            <a:r>
              <a:rPr lang="de-DE" sz="1800" i="1" dirty="0">
                <a:effectLst/>
                <a:latin typeface="Calibri" panose="020F0502020204030204" pitchFamily="34" charset="0"/>
                <a:ea typeface="Calibri" panose="020F0502020204030204" pitchFamily="34" charset="0"/>
                <a:cs typeface="Times New Roman" panose="02020603050405020304" pitchFamily="18" charset="0"/>
              </a:rPr>
              <a:t>.</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r>
              <a:rPr lang="de-DE" sz="1800" dirty="0">
                <a:latin typeface="Calibri" panose="020F0502020204030204" pitchFamily="34" charset="0"/>
                <a:ea typeface="Calibri" panose="020F0502020204030204" pitchFamily="34" charset="0"/>
                <a:cs typeface="Times New Roman" panose="02020603050405020304" pitchFamily="18" charset="0"/>
              </a:rPr>
              <a:t>Ein Dreiecksverhältnis bestehend beispielsweise, wenn ein Dienstleister (Auftraggeber) einen Spezialisten (Auftragnehmer) bei einem Dritten (Endkunden) im Rahmen eines Dienst- oder Werkvertrages einsetzt. Hierbei ist auch immer zu prüfen, ob es sich um eine (verdeckte) Arbeitnehmerüberlassung handelt.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r>
              <a:rPr lang="de-DE" dirty="0"/>
              <a:t>Die wesentlichen Änderungen</a:t>
            </a:r>
          </a:p>
          <a:p>
            <a:endParaRPr lang="de-DE" dirty="0"/>
          </a:p>
        </p:txBody>
      </p:sp>
      <p:sp>
        <p:nvSpPr>
          <p:cNvPr id="5" name="Textfeld 4">
            <a:extLst>
              <a:ext uri="{FF2B5EF4-FFF2-40B4-BE49-F238E27FC236}">
                <a16:creationId xmlns:a16="http://schemas.microsoft.com/office/drawing/2014/main" id="{25BE617B-D6D6-4006-9C82-1BB6470BB358}"/>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384730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Was ist neu? </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fontScale="92500" lnSpcReduction="20000"/>
          </a:bodyPr>
          <a:lstStyle/>
          <a:p>
            <a:pPr algn="just"/>
            <a:r>
              <a:rPr lang="de-DE" sz="1800" b="1" dirty="0"/>
              <a:t>3. Prognoseentscheidung</a:t>
            </a:r>
          </a:p>
          <a:p>
            <a:pPr lvl="1" algn="just">
              <a:lnSpc>
                <a:spcPct val="150000"/>
              </a:lnSpc>
            </a:pPr>
            <a:r>
              <a:rPr lang="de-DE" sz="1600" dirty="0">
                <a:latin typeface="Calibri" panose="020F0502020204030204" pitchFamily="34" charset="0"/>
                <a:ea typeface="Calibri" panose="020F0502020204030204" pitchFamily="34" charset="0"/>
                <a:cs typeface="Times New Roman" panose="02020603050405020304" pitchFamily="18" charset="0"/>
              </a:rPr>
              <a:t>Wortlaut des </a:t>
            </a:r>
            <a:r>
              <a:rPr lang="de-DE" sz="1600" dirty="0">
                <a:effectLst/>
                <a:latin typeface="Calibri" panose="020F0502020204030204" pitchFamily="34" charset="0"/>
                <a:ea typeface="Calibri" panose="020F0502020204030204" pitchFamily="34" charset="0"/>
                <a:cs typeface="Times New Roman" panose="02020603050405020304" pitchFamily="18" charset="0"/>
              </a:rPr>
              <a:t>§ 7a Abs. </a:t>
            </a:r>
            <a:r>
              <a:rPr lang="de-DE" sz="1600" dirty="0">
                <a:latin typeface="Calibri" panose="020F0502020204030204" pitchFamily="34" charset="0"/>
                <a:ea typeface="Calibri" panose="020F0502020204030204" pitchFamily="34" charset="0"/>
                <a:cs typeface="Times New Roman" panose="02020603050405020304" pitchFamily="18" charset="0"/>
              </a:rPr>
              <a:t>4a</a:t>
            </a:r>
            <a:r>
              <a:rPr lang="de-DE" sz="1600" dirty="0">
                <a:effectLst/>
                <a:latin typeface="Calibri" panose="020F0502020204030204" pitchFamily="34" charset="0"/>
                <a:ea typeface="Calibri" panose="020F0502020204030204" pitchFamily="34" charset="0"/>
                <a:cs typeface="Times New Roman" panose="02020603050405020304" pitchFamily="18" charset="0"/>
              </a:rPr>
              <a:t> SGB IV n.F. </a:t>
            </a:r>
          </a:p>
          <a:p>
            <a:pPr marL="0" indent="0">
              <a:buNone/>
            </a:pPr>
            <a:r>
              <a:rPr lang="de-DE" sz="1800" i="1" dirty="0">
                <a:effectLst/>
                <a:latin typeface="Calibri" panose="020F0502020204030204" pitchFamily="34" charset="0"/>
                <a:ea typeface="Calibri" panose="020F0502020204030204" pitchFamily="34" charset="0"/>
                <a:cs typeface="Times New Roman" panose="02020603050405020304" pitchFamily="18" charset="0"/>
              </a:rPr>
              <a:t>„</a:t>
            </a:r>
            <a:r>
              <a:rPr lang="de-DE" sz="1800" i="1"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de-DE" sz="1800" i="1" dirty="0">
                <a:effectLst/>
                <a:latin typeface="Calibri" panose="020F0502020204030204" pitchFamily="34" charset="0"/>
                <a:ea typeface="Calibri" panose="020F0502020204030204" pitchFamily="34" charset="0"/>
                <a:cs typeface="Times New Roman" panose="02020603050405020304" pitchFamily="18" charset="0"/>
              </a:rPr>
              <a:t>Auf Antrag der Beteiligten entscheidet die Deutsche Rentenversicherung Bund bereits vor Aufnahme der Tätigkeit nach Absatz 2. </a:t>
            </a:r>
            <a:r>
              <a:rPr lang="de-DE" sz="1800" i="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de-DE" sz="1800" i="1" dirty="0">
                <a:effectLst/>
                <a:latin typeface="Calibri" panose="020F0502020204030204" pitchFamily="34" charset="0"/>
                <a:ea typeface="Calibri" panose="020F0502020204030204" pitchFamily="34" charset="0"/>
                <a:cs typeface="Times New Roman" panose="02020603050405020304" pitchFamily="18" charset="0"/>
              </a:rPr>
              <a:t>Neben den schriftlichen Vereinbarungen sind die beabsichtigten Umstände der Vertragsdurchführung zu Grunde zu legen. </a:t>
            </a:r>
            <a:r>
              <a:rPr lang="de-DE" sz="1800" i="1"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de-DE" sz="1800" i="1" dirty="0">
                <a:effectLst/>
                <a:latin typeface="Calibri" panose="020F0502020204030204" pitchFamily="34" charset="0"/>
                <a:ea typeface="Calibri" panose="020F0502020204030204" pitchFamily="34" charset="0"/>
                <a:cs typeface="Times New Roman" panose="02020603050405020304" pitchFamily="18" charset="0"/>
              </a:rPr>
              <a:t>Ändern sich die schriftlichen Vereinbarungen oder die Umstände der Vertragsdurchführung bis zu einem Monat nach der Aufnahme der Tätigkeit, haben die Beteiligten dies unverzüglich mitzuteilen. </a:t>
            </a:r>
            <a:r>
              <a:rPr lang="de-DE" sz="1800" i="1"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de-DE" sz="1800" i="1" dirty="0">
                <a:effectLst/>
                <a:latin typeface="Calibri" panose="020F0502020204030204" pitchFamily="34" charset="0"/>
                <a:ea typeface="Calibri" panose="020F0502020204030204" pitchFamily="34" charset="0"/>
                <a:cs typeface="Times New Roman" panose="02020603050405020304" pitchFamily="18" charset="0"/>
              </a:rPr>
              <a:t>Ergibt sich eine wesentliche Änderung, hebt die Deutsche Rentenversicherung Bund die Entscheidung nach Maßgabe des § 48 des Zehnten Buches auf. </a:t>
            </a:r>
            <a:r>
              <a:rPr lang="de-DE" sz="1800" i="1"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de-DE" sz="1800" i="1" dirty="0">
                <a:effectLst/>
                <a:latin typeface="Calibri" panose="020F0502020204030204" pitchFamily="34" charset="0"/>
                <a:ea typeface="Calibri" panose="020F0502020204030204" pitchFamily="34" charset="0"/>
                <a:cs typeface="Times New Roman" panose="02020603050405020304" pitchFamily="18" charset="0"/>
              </a:rPr>
              <a:t>Die Aufnahme der Tätigkeit gilt als Zeitpunkt der Änderung der Verhältnisse.“</a:t>
            </a:r>
          </a:p>
          <a:p>
            <a:pPr lvl="1" algn="just"/>
            <a:r>
              <a:rPr lang="de-DE" sz="1600" dirty="0">
                <a:latin typeface="Calibri" panose="020F0502020204030204" pitchFamily="34" charset="0"/>
                <a:cs typeface="Calibri" panose="020F0502020204030204" pitchFamily="34" charset="0"/>
              </a:rPr>
              <a:t>Die Prognoseentscheidung steht gleichberechtigt neben der „regulären“ Statusfeststellung und stellt den Erwerbsstatus abschließend fest.</a:t>
            </a:r>
          </a:p>
          <a:p>
            <a:pPr lvl="1" algn="just"/>
            <a:r>
              <a:rPr lang="de-DE" sz="1600" dirty="0">
                <a:latin typeface="Calibri" panose="020F0502020204030204" pitchFamily="34" charset="0"/>
                <a:cs typeface="Calibri" panose="020F0502020204030204" pitchFamily="34" charset="0"/>
              </a:rPr>
              <a:t>Die vertraglichen Vereinbarungen erhalten nunmehr, wie bereits in der jüngeren Rechtsprechung des Bundessozialgerichts, eine herausragende Bedeutung. Dies wird insbesondere von der DRV Bund kritisiert, da sich oftmals signifikante Änderungen in der Praxis ergäben, wenn das Vertragsverhältnis umgesetzt wird.</a:t>
            </a:r>
            <a:endParaRPr lang="de-DE" sz="1200" dirty="0">
              <a:latin typeface="Calibri" panose="020F0502020204030204" pitchFamily="34" charset="0"/>
              <a:cs typeface="Calibri" panose="020F0502020204030204" pitchFamily="34" charset="0"/>
            </a:endParaRP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r>
              <a:rPr lang="de-DE" dirty="0"/>
              <a:t>Die wesentlichen Änderungen</a:t>
            </a:r>
          </a:p>
          <a:p>
            <a:endParaRPr lang="de-DE" dirty="0"/>
          </a:p>
        </p:txBody>
      </p:sp>
      <p:sp>
        <p:nvSpPr>
          <p:cNvPr id="5" name="Textfeld 4">
            <a:extLst>
              <a:ext uri="{FF2B5EF4-FFF2-40B4-BE49-F238E27FC236}">
                <a16:creationId xmlns:a16="http://schemas.microsoft.com/office/drawing/2014/main" id="{8EA7589A-E192-4A55-B7C3-624D965BBF99}"/>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80174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Was ist neu? </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154097"/>
            <a:ext cx="6844400" cy="5202315"/>
          </a:xfrm>
        </p:spPr>
        <p:txBody>
          <a:bodyPr>
            <a:normAutofit fontScale="77500" lnSpcReduction="20000"/>
          </a:bodyPr>
          <a:lstStyle/>
          <a:p>
            <a:pPr algn="just"/>
            <a:r>
              <a:rPr lang="de-DE" sz="1800" b="1" dirty="0"/>
              <a:t>4. Gruppenfeststellung</a:t>
            </a:r>
          </a:p>
          <a:p>
            <a:pPr lvl="1" algn="just">
              <a:lnSpc>
                <a:spcPct val="150000"/>
              </a:lnSpc>
            </a:pPr>
            <a:r>
              <a:rPr lang="de-DE" sz="1600" dirty="0">
                <a:latin typeface="Calibri" panose="020F0502020204030204" pitchFamily="34" charset="0"/>
                <a:ea typeface="Calibri" panose="020F0502020204030204" pitchFamily="34" charset="0"/>
                <a:cs typeface="Times New Roman" panose="02020603050405020304" pitchFamily="18" charset="0"/>
              </a:rPr>
              <a:t>Wortlaut des </a:t>
            </a:r>
            <a:r>
              <a:rPr lang="de-DE" sz="1600" dirty="0">
                <a:effectLst/>
                <a:latin typeface="Calibri" panose="020F0502020204030204" pitchFamily="34" charset="0"/>
                <a:ea typeface="Calibri" panose="020F0502020204030204" pitchFamily="34" charset="0"/>
                <a:cs typeface="Times New Roman" panose="02020603050405020304" pitchFamily="18" charset="0"/>
              </a:rPr>
              <a:t>§ 7a Abs. </a:t>
            </a:r>
            <a:r>
              <a:rPr lang="de-DE" sz="1600" dirty="0">
                <a:latin typeface="Calibri" panose="020F0502020204030204" pitchFamily="34" charset="0"/>
                <a:ea typeface="Calibri" panose="020F0502020204030204" pitchFamily="34" charset="0"/>
                <a:cs typeface="Times New Roman" panose="02020603050405020304" pitchFamily="18" charset="0"/>
              </a:rPr>
              <a:t>4b und 4c</a:t>
            </a:r>
            <a:r>
              <a:rPr lang="de-DE" sz="1600" dirty="0">
                <a:effectLst/>
                <a:latin typeface="Calibri" panose="020F0502020204030204" pitchFamily="34" charset="0"/>
                <a:ea typeface="Calibri" panose="020F0502020204030204" pitchFamily="34" charset="0"/>
                <a:cs typeface="Times New Roman" panose="02020603050405020304" pitchFamily="18" charset="0"/>
              </a:rPr>
              <a:t> SGB IV n.F. </a:t>
            </a:r>
          </a:p>
          <a:p>
            <a:pPr marL="0" indent="0">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„(4b)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de-DE" sz="1800" dirty="0">
                <a:effectLst/>
                <a:latin typeface="Calibri" panose="020F0502020204030204" pitchFamily="34" charset="0"/>
                <a:ea typeface="Calibri" panose="020F0502020204030204" pitchFamily="34" charset="0"/>
                <a:cs typeface="Times New Roman" panose="02020603050405020304" pitchFamily="18" charset="0"/>
              </a:rPr>
              <a:t>Entscheidet die Deutsche Rentenversicherung Bund in einem Einzelfall über den Erwerbsstatus, äußert sie sich auf Antrag des Auftraggebers gutachterlich zu dem Erwerbsstatus von Auftragnehmern in gleichen Auftragsverhältnissen.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de-DE" sz="1800" dirty="0">
                <a:effectLst/>
                <a:latin typeface="Calibri" panose="020F0502020204030204" pitchFamily="34" charset="0"/>
                <a:ea typeface="Calibri" panose="020F0502020204030204" pitchFamily="34" charset="0"/>
                <a:cs typeface="Times New Roman" panose="02020603050405020304" pitchFamily="18" charset="0"/>
              </a:rPr>
              <a:t>Auftragsverhältnisse sind gleich, wenn die vereinbarten Tätigkeiten ihrer Art und den Umständen der Ausübung nach übereinstimmen und ihnen einheitliche vertragliche Vereinbarungen zu Grunde liegen.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de-DE" sz="1800" dirty="0">
                <a:effectLst/>
                <a:latin typeface="Calibri" panose="020F0502020204030204" pitchFamily="34" charset="0"/>
                <a:ea typeface="Calibri" panose="020F0502020204030204" pitchFamily="34" charset="0"/>
                <a:cs typeface="Times New Roman" panose="02020603050405020304" pitchFamily="18" charset="0"/>
              </a:rPr>
              <a:t>In der gutachterlichen Äußerung sind die Art der Tätigkeit, die zu Grunde gelegten vertraglichen Vereinbarungen und die Umstände der Ausübung sowie ihre Rechtswirkungen anzugeben.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de-DE" sz="1800" dirty="0">
                <a:effectLst/>
                <a:latin typeface="Calibri" panose="020F0502020204030204" pitchFamily="34" charset="0"/>
                <a:ea typeface="Calibri" panose="020F0502020204030204" pitchFamily="34" charset="0"/>
                <a:cs typeface="Times New Roman" panose="02020603050405020304" pitchFamily="18" charset="0"/>
              </a:rPr>
              <a:t>Bei Abschluss eines gleichen Auftragsverhältnisses hat der Auftraggeber dem Auftragnehmer eine Kopie der gutachterlichen Äußerung auszuhändigen.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5</a:t>
            </a:r>
            <a:r>
              <a:rPr lang="de-DE" sz="1800" dirty="0">
                <a:effectLst/>
                <a:latin typeface="Calibri" panose="020F0502020204030204" pitchFamily="34" charset="0"/>
                <a:ea typeface="Calibri" panose="020F0502020204030204" pitchFamily="34" charset="0"/>
                <a:cs typeface="Times New Roman" panose="02020603050405020304" pitchFamily="18" charset="0"/>
              </a:rPr>
              <a:t>Der Auftragnehmer kann für gleiche Auftragsverhältnisse mit demselben Auftraggeber ebenfalls eine gutachterliche Äußerung beantragen.</a:t>
            </a:r>
          </a:p>
          <a:p>
            <a:pPr marL="0" indent="0">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(4c)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de-DE" sz="1800" dirty="0">
                <a:effectLst/>
                <a:latin typeface="Calibri" panose="020F0502020204030204" pitchFamily="34" charset="0"/>
                <a:ea typeface="Calibri" panose="020F0502020204030204" pitchFamily="34" charset="0"/>
                <a:cs typeface="Times New Roman" panose="02020603050405020304" pitchFamily="18" charset="0"/>
              </a:rPr>
              <a:t>Hat die Deutsche Rentenversicherung Bund in einer gutachterlichen Äußerung nach Absatz 4b das Vorliegen einer selbständigen Tätigkeit angenommen und stellt sie in einem Verfahren nach Absatz 1 oder ein anderer Versicherungsträger in einem Verfahren auf Feststellung von Versicherungspflicht für ein gleiches Auftragsverhältnis eine Beschäftigung fest, so tritt eine Versicherungspflicht auf Grund dieser Beschäftigung erst mit dem Tag der Bekanntgabe dieser Entscheidung ein, wenn die Voraussetzungen des Absatzes 5 Satz 1 Nummer 2 erfüllt sind.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de-DE" sz="1800" dirty="0">
                <a:effectLst/>
                <a:latin typeface="Calibri" panose="020F0502020204030204" pitchFamily="34" charset="0"/>
                <a:ea typeface="Calibri" panose="020F0502020204030204" pitchFamily="34" charset="0"/>
                <a:cs typeface="Times New Roman" panose="02020603050405020304" pitchFamily="18" charset="0"/>
              </a:rPr>
              <a:t>Im Übrigen findet Absatz 5 Satz 1 keine Anwendung.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de-DE" sz="1800" dirty="0">
                <a:effectLst/>
                <a:latin typeface="Calibri" panose="020F0502020204030204" pitchFamily="34" charset="0"/>
                <a:ea typeface="Calibri" panose="020F0502020204030204" pitchFamily="34" charset="0"/>
                <a:cs typeface="Times New Roman" panose="02020603050405020304" pitchFamily="18" charset="0"/>
              </a:rPr>
              <a:t>Satz 1 gilt nur für Auftragsverhältnisse, die innerhalb von zwei Jahren seit Zugang der gutachterlichen Äußerung geschlossen werden.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4</a:t>
            </a:r>
            <a:r>
              <a:rPr lang="de-DE" sz="1800" dirty="0">
                <a:effectLst/>
                <a:latin typeface="Calibri" panose="020F0502020204030204" pitchFamily="34" charset="0"/>
                <a:ea typeface="Calibri" panose="020F0502020204030204" pitchFamily="34" charset="0"/>
                <a:cs typeface="Times New Roman" panose="02020603050405020304" pitchFamily="18" charset="0"/>
              </a:rPr>
              <a:t>Stellt die Deutsche Rentenversicherung Bund die Beschäftigung in einem Verfahren nach Absatz 1 fest, so entscheidet sie auch darüber, ob die Voraussetzungen des Absatzes 5 Satz 1 Nummer 2 erfüllt sind.“</a:t>
            </a: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r>
              <a:rPr lang="de-DE" dirty="0"/>
              <a:t>Die wesentlichen Änderungen</a:t>
            </a:r>
          </a:p>
          <a:p>
            <a:endParaRPr lang="de-DE" dirty="0"/>
          </a:p>
        </p:txBody>
      </p:sp>
      <p:sp>
        <p:nvSpPr>
          <p:cNvPr id="5" name="Textfeld 4">
            <a:extLst>
              <a:ext uri="{FF2B5EF4-FFF2-40B4-BE49-F238E27FC236}">
                <a16:creationId xmlns:a16="http://schemas.microsoft.com/office/drawing/2014/main" id="{8EA7589A-E192-4A55-B7C3-624D965BBF99}"/>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397618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Was ist neu? </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154097"/>
            <a:ext cx="6844400" cy="5202315"/>
          </a:xfrm>
        </p:spPr>
        <p:txBody>
          <a:bodyPr>
            <a:normAutofit/>
          </a:bodyPr>
          <a:lstStyle/>
          <a:p>
            <a:pPr algn="just"/>
            <a:r>
              <a:rPr lang="de-DE" sz="1800" b="1" dirty="0"/>
              <a:t>4. Gruppenfeststellung</a:t>
            </a:r>
          </a:p>
          <a:p>
            <a:pPr lvl="1" algn="just">
              <a:lnSpc>
                <a:spcPct val="150000"/>
              </a:lnSpc>
            </a:pPr>
            <a:r>
              <a:rPr lang="de-DE" sz="1400" dirty="0">
                <a:latin typeface="Calibri" panose="020F0502020204030204" pitchFamily="34" charset="0"/>
                <a:ea typeface="Calibri" panose="020F0502020204030204" pitchFamily="34" charset="0"/>
                <a:cs typeface="Times New Roman" panose="02020603050405020304" pitchFamily="18" charset="0"/>
              </a:rPr>
              <a:t>Das neue Instrument der Gruppenfeststellung ist nicht als Verwaltungsakt (in Form einer Allgemeinverfügung) ausgestaltet, sondern als gutachterliche Äußerung.</a:t>
            </a: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r>
              <a:rPr lang="de-DE" sz="1400" dirty="0">
                <a:latin typeface="Calibri" panose="020F0502020204030204" pitchFamily="34" charset="0"/>
                <a:ea typeface="Calibri" panose="020F0502020204030204" pitchFamily="34" charset="0"/>
                <a:cs typeface="Times New Roman" panose="02020603050405020304" pitchFamily="18" charset="0"/>
              </a:rPr>
              <a:t>Sie soll den Auftraggebern gleicher Auftragsverhältnisse bereits frühzeitig Gewissheit über den Erwerbsstatus der Auftragnehmer geben.</a:t>
            </a:r>
          </a:p>
          <a:p>
            <a:pPr lvl="1" algn="just">
              <a:lnSpc>
                <a:spcPct val="150000"/>
              </a:lnSpc>
            </a:pPr>
            <a:r>
              <a:rPr lang="de-DE" sz="1400" dirty="0">
                <a:latin typeface="Calibri" panose="020F0502020204030204" pitchFamily="34" charset="0"/>
                <a:ea typeface="Calibri" panose="020F0502020204030204" pitchFamily="34" charset="0"/>
                <a:cs typeface="Times New Roman" panose="02020603050405020304" pitchFamily="18" charset="0"/>
              </a:rPr>
              <a:t>Weder die Deutsche Rentenversicherung Bund noch andere Versicherungsträger sind vergleichbar zu § 77 SGG an die gutachterliche Äußerung gebunden. Jedoch sind Arbeitgeber vor Beitragsnachforderungen für die Vergangenheit insoweit geschützt, als dass eine durch eine von der gutachterlichen Äußerung abweichende Statusfeststellung eintretende Versicherungspflicht erst mit Bekanntgabe des entsprechenden Bescheides für die Zukunft eintritt. Voraussetzung für diese hinausgeschobene Versicherungspflicht ist jedoch u.a., dass der Auftragnehmer eine ausreichende Absicherung gegen das finanzielle Risiko von Krankheit und zur Altersvorsorge vorgenommen hat (§ 7a Abs. 4c, 5 S. 1 SGB IV n. F.). Rechtsstreitigkeiten sind hier vorprogrammiert.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r>
              <a:rPr lang="de-DE" dirty="0"/>
              <a:t>Die wesentlichen Änderungen</a:t>
            </a:r>
          </a:p>
          <a:p>
            <a:endParaRPr lang="de-DE" dirty="0"/>
          </a:p>
        </p:txBody>
      </p:sp>
      <p:sp>
        <p:nvSpPr>
          <p:cNvPr id="5" name="Textfeld 4">
            <a:extLst>
              <a:ext uri="{FF2B5EF4-FFF2-40B4-BE49-F238E27FC236}">
                <a16:creationId xmlns:a16="http://schemas.microsoft.com/office/drawing/2014/main" id="{8EA7589A-E192-4A55-B7C3-624D965BBF99}"/>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315536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Was ist neu? </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lnSpcReduction="10000"/>
          </a:bodyPr>
          <a:lstStyle/>
          <a:p>
            <a:pPr algn="just"/>
            <a:r>
              <a:rPr lang="de-DE" sz="1800" b="1" dirty="0"/>
              <a:t>5. Erwerbsstatus – Feststellungsklage</a:t>
            </a:r>
          </a:p>
          <a:p>
            <a:pPr lvl="1" algn="just">
              <a:lnSpc>
                <a:spcPct val="150000"/>
              </a:lnSpc>
            </a:pPr>
            <a:r>
              <a:rPr lang="de-DE" sz="1600" dirty="0">
                <a:latin typeface="Calibri" panose="020F0502020204030204" pitchFamily="34" charset="0"/>
                <a:ea typeface="Calibri" panose="020F0502020204030204" pitchFamily="34" charset="0"/>
                <a:cs typeface="Times New Roman" panose="02020603050405020304" pitchFamily="18" charset="0"/>
              </a:rPr>
              <a:t>Wortlaut des </a:t>
            </a:r>
            <a:r>
              <a:rPr lang="de-DE" sz="1600" dirty="0">
                <a:effectLst/>
                <a:latin typeface="Calibri" panose="020F0502020204030204" pitchFamily="34" charset="0"/>
                <a:ea typeface="Calibri" panose="020F0502020204030204" pitchFamily="34" charset="0"/>
                <a:cs typeface="Times New Roman" panose="02020603050405020304" pitchFamily="18" charset="0"/>
              </a:rPr>
              <a:t>§ 55 Abs. 3 SGG n.F. </a:t>
            </a:r>
          </a:p>
          <a:p>
            <a:pPr marL="0" indent="0">
              <a:buNone/>
            </a:pPr>
            <a:r>
              <a:rPr lang="de-DE" sz="1800" i="1" dirty="0">
                <a:effectLst/>
                <a:latin typeface="Calibri" panose="020F0502020204030204" pitchFamily="34" charset="0"/>
                <a:ea typeface="Calibri" panose="020F0502020204030204" pitchFamily="34" charset="0"/>
                <a:cs typeface="Times New Roman" panose="02020603050405020304" pitchFamily="18" charset="0"/>
              </a:rPr>
              <a:t>„Mit Klagen, die sich gegen Verwaltungsakte der Deutschen Rentenversicherung Bund nach § 7a des Vierten Buches Sozialgesetzbuch richten, kann die Feststellung begehrt werden, ob eine Erwerbstätigkeit als Beschäftigung oder selbständige Tätigkeit ausgeübt wird.“</a:t>
            </a:r>
          </a:p>
          <a:p>
            <a:pPr lvl="1" algn="just"/>
            <a:r>
              <a:rPr lang="de-DE" sz="1700" dirty="0">
                <a:latin typeface="Calibri" panose="020F0502020204030204" pitchFamily="34" charset="0"/>
                <a:cs typeface="Calibri" panose="020F0502020204030204" pitchFamily="34" charset="0"/>
              </a:rPr>
              <a:t>Mit der Ergänzung des § 55 SGG hat der Gesetzgeber eine entsprechende Forderung des Bundessozialgerichts 1 zu 1 umgesetzt. In seinem Urteil vom 26. Februar 2019 - B 12 R 8/18 R –zur Klärung des Status eines angestellten Prokuristen, dessen regelmäßiges Einkommen oberhalb der Jahresarbeitsentgeltgrenze war und der bereits eine Altersrente bezog, so dass er schon aufgrund dessen in allen Zweigen der Sozialversicherung versicherungsfrei war, hatte der 12. Senat auf folgendes hingewiesen (</a:t>
            </a:r>
            <a:r>
              <a:rPr lang="de-DE" sz="1700" dirty="0" err="1">
                <a:latin typeface="Calibri" panose="020F0502020204030204" pitchFamily="34" charset="0"/>
                <a:cs typeface="Calibri" panose="020F0502020204030204" pitchFamily="34" charset="0"/>
              </a:rPr>
              <a:t>Rz</a:t>
            </a:r>
            <a:r>
              <a:rPr lang="de-DE" sz="1700" dirty="0">
                <a:latin typeface="Calibri" panose="020F0502020204030204" pitchFamily="34" charset="0"/>
                <a:cs typeface="Calibri" panose="020F0502020204030204" pitchFamily="34" charset="0"/>
              </a:rPr>
              <a:t>. 23):</a:t>
            </a: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r>
              <a:rPr lang="de-DE" dirty="0"/>
              <a:t>Die wesentlichen Änderungen</a:t>
            </a:r>
          </a:p>
          <a:p>
            <a:endParaRPr lang="de-DE" dirty="0"/>
          </a:p>
        </p:txBody>
      </p:sp>
      <p:sp>
        <p:nvSpPr>
          <p:cNvPr id="5" name="Textfeld 4">
            <a:extLst>
              <a:ext uri="{FF2B5EF4-FFF2-40B4-BE49-F238E27FC236}">
                <a16:creationId xmlns:a16="http://schemas.microsoft.com/office/drawing/2014/main" id="{A4F4AD19-A17C-49E4-89FD-1E3DE93818F8}"/>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208037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Was ist neu? </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fontScale="92500" lnSpcReduction="10000"/>
          </a:bodyPr>
          <a:lstStyle/>
          <a:p>
            <a:pPr algn="just"/>
            <a:r>
              <a:rPr lang="de-DE" sz="1800" b="1" dirty="0"/>
              <a:t>5. Erwerbsstatus – Feststellungsklage</a:t>
            </a:r>
          </a:p>
          <a:p>
            <a:pPr marL="457200" lvl="1" indent="0" algn="just">
              <a:buNone/>
            </a:pPr>
            <a:r>
              <a:rPr lang="de-DE" sz="1600" dirty="0"/>
              <a:t>„</a:t>
            </a:r>
            <a:r>
              <a:rPr lang="de-DE" sz="1600" i="1" dirty="0"/>
              <a:t>Der Senat verkennt nicht, dass die bloße Feststellung des Nichtbestehens von Versicherungspflicht in Fällen wie dem Vorliegenden keine endgültige Klärung aller beitragsrechtlich relevanten Folgefragen - hier namentlich einer trotz Versicherungsfreiheit bestehenden Beitragspflicht der Klägerin als Arbeitgeberin - bringt. Eine isolierte Feststellung des Vorliegens oder Nichtvorliegens von Beschäftigung ist der DRV Bund im Rahmen von § 7a Abs. 1 SGB IV nach bislang geltender Rechtslage nach allem aber verwehrt. Im gerichtlichen Verfahren ist eine dahingehende Feststellung derzeit ebenfalls nicht möglich, weil § 55 Abs. 1 SGG eine isolierte Feststellung von Beschäftigung nicht vorsieht. Eine isolierte Feststellung über das Bestehen oder Nichtbestehen einer abhängigen Beschäftigung - nach der, wie der vorliegende Fall zeigt, durchaus ein Bedürfnis bestehen kann - kann damit allein über eine entsprechende Gesetzesänderung ermöglicht werden. Aus Sicht des Senats wäre eine Erweiterung der prozessualen Zulässigkeit einer Feststellung von Beschäftigung in § 55 Abs. 1 SGG mit entsprechender Klarstellung des § 7a SGB IV im materiellen Recht durchaus begrüßenswert.“</a:t>
            </a:r>
            <a:endParaRPr lang="de-DE" sz="1200" i="1" dirty="0">
              <a:latin typeface="Calibri" panose="020F0502020204030204" pitchFamily="34" charset="0"/>
              <a:cs typeface="Calibri" panose="020F0502020204030204" pitchFamily="34" charset="0"/>
            </a:endParaRP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r>
              <a:rPr lang="de-DE" dirty="0"/>
              <a:t>Die wesentlichen Änderungen</a:t>
            </a:r>
          </a:p>
          <a:p>
            <a:endParaRPr lang="de-DE" dirty="0"/>
          </a:p>
        </p:txBody>
      </p:sp>
      <p:sp>
        <p:nvSpPr>
          <p:cNvPr id="5" name="Textfeld 4">
            <a:extLst>
              <a:ext uri="{FF2B5EF4-FFF2-40B4-BE49-F238E27FC236}">
                <a16:creationId xmlns:a16="http://schemas.microsoft.com/office/drawing/2014/main" id="{A4F4AD19-A17C-49E4-89FD-1E3DE93818F8}"/>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211953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74D3-6B10-409E-9110-EEBEAA7E38C0}"/>
              </a:ext>
            </a:extLst>
          </p:cNvPr>
          <p:cNvSpPr>
            <a:spLocks noGrp="1"/>
          </p:cNvSpPr>
          <p:nvPr>
            <p:ph type="title"/>
          </p:nvPr>
        </p:nvSpPr>
        <p:spPr>
          <a:xfrm>
            <a:off x="650668" y="629266"/>
            <a:ext cx="5207691" cy="1641986"/>
          </a:xfrm>
        </p:spPr>
        <p:txBody>
          <a:bodyPr rtlCol="0">
            <a:noAutofit/>
          </a:bodyPr>
          <a:lstStyle/>
          <a:p>
            <a:pPr rtl="0"/>
            <a:r>
              <a:rPr lang="de-DE" sz="2800" spc="-30" dirty="0"/>
              <a:t>Das „neue“ Statusfeststellungsverfahren</a:t>
            </a:r>
          </a:p>
        </p:txBody>
      </p:sp>
      <p:pic>
        <p:nvPicPr>
          <p:cNvPr id="18" name="Bild 17" descr="Pelare i skugga">
            <a:extLst>
              <a:ext uri="{FF2B5EF4-FFF2-40B4-BE49-F238E27FC236}">
                <a16:creationId xmlns:a16="http://schemas.microsoft.com/office/drawing/2014/main" id="{D4405318-CC16-40AE-BFE1-B9E42D20DF34}"/>
              </a:ext>
            </a:extLst>
          </p:cNvPr>
          <p:cNvPicPr>
            <a:picLocks noChangeAspect="1"/>
          </p:cNvPicPr>
          <p:nvPr/>
        </p:nvPicPr>
        <p:blipFill>
          <a:blip r:embed="rId4"/>
          <a:srcRect l="23709" r="23709"/>
          <a:stretch/>
        </p:blipFill>
        <p:spPr>
          <a:xfrm>
            <a:off x="6100398" y="10"/>
            <a:ext cx="6094412" cy="6857990"/>
          </a:xfrm>
          <a:prstGeom prst="rect">
            <a:avLst/>
          </a:prstGeom>
        </p:spPr>
      </p:pic>
      <p:sp>
        <p:nvSpPr>
          <p:cNvPr id="78" name="Rechteck 77">
            <a:extLst>
              <a:ext uri="{FF2B5EF4-FFF2-40B4-BE49-F238E27FC236}">
                <a16:creationId xmlns:a16="http://schemas.microsoft.com/office/drawing/2014/main" id="{7527E565-DE8D-445C-9879-AD1D0441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Inhaltsplatzhalter 3" descr="SmartArt-Grafik">
            <a:extLst>
              <a:ext uri="{FF2B5EF4-FFF2-40B4-BE49-F238E27FC236}">
                <a16:creationId xmlns:a16="http://schemas.microsoft.com/office/drawing/2014/main" id="{C881A426-2B90-41D4-8B71-F9600C3FCE87}"/>
              </a:ext>
            </a:extLst>
          </p:cNvPr>
          <p:cNvGraphicFramePr>
            <a:graphicFrameLocks noGrp="1"/>
          </p:cNvGraphicFramePr>
          <p:nvPr>
            <p:ph idx="1"/>
            <p:extLst>
              <p:ext uri="{D42A27DB-BD31-4B8C-83A1-F6EECF244321}">
                <p14:modId xmlns:p14="http://schemas.microsoft.com/office/powerpoint/2010/main" val="2054224958"/>
              </p:ext>
            </p:extLst>
          </p:nvPr>
        </p:nvGraphicFramePr>
        <p:xfrm>
          <a:off x="650668" y="2147844"/>
          <a:ext cx="4802031" cy="38083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feld 5">
            <a:extLst>
              <a:ext uri="{FF2B5EF4-FFF2-40B4-BE49-F238E27FC236}">
                <a16:creationId xmlns:a16="http://schemas.microsoft.com/office/drawing/2014/main" id="{7252B2E7-CCD8-4D6C-AC70-C3EDFC22BA3E}"/>
              </a:ext>
            </a:extLst>
          </p:cNvPr>
          <p:cNvSpPr txBox="1"/>
          <p:nvPr/>
        </p:nvSpPr>
        <p:spPr>
          <a:xfrm>
            <a:off x="650669" y="6503349"/>
            <a:ext cx="5440934" cy="230832"/>
          </a:xfrm>
          <a:prstGeom prst="rect">
            <a:avLst/>
          </a:prstGeom>
          <a:noFill/>
          <a:ln w="3175">
            <a:noFill/>
          </a:ln>
        </p:spPr>
        <p:txBody>
          <a:bodyPr wrap="square" rtlCol="0">
            <a:spAutoFit/>
          </a:bodyPr>
          <a:lstStyle/>
          <a:p>
            <a:r>
              <a:rPr lang="de-DE" sz="9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900" dirty="0"/>
          </a:p>
        </p:txBody>
      </p:sp>
    </p:spTree>
    <p:extLst>
      <p:ext uri="{BB962C8B-B14F-4D97-AF65-F5344CB8AC3E}">
        <p14:creationId xmlns:p14="http://schemas.microsoft.com/office/powerpoint/2010/main" val="2333881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Bild 14" descr="abstraktes Design">
            <a:extLst>
              <a:ext uri="{FF2B5EF4-FFF2-40B4-BE49-F238E27FC236}">
                <a16:creationId xmlns:a16="http://schemas.microsoft.com/office/drawing/2014/main"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blip>
          <a:srcRect t="18308" r="6818" b="2872"/>
          <a:stretch/>
        </p:blipFill>
        <p:spPr>
          <a:xfrm flipH="1">
            <a:off x="20" y="10"/>
            <a:ext cx="12191980" cy="6857990"/>
          </a:xfrm>
          <a:prstGeom prst="rect">
            <a:avLst/>
          </a:prstGeom>
        </p:spPr>
      </p:pic>
      <p:sp>
        <p:nvSpPr>
          <p:cNvPr id="12" name="Titel 11">
            <a:extLst>
              <a:ext uri="{FF2B5EF4-FFF2-40B4-BE49-F238E27FC236}">
                <a16:creationId xmlns:a16="http://schemas.microsoft.com/office/drawing/2014/main" id="{970C361B-D32E-42E0-A41E-86C3D9AC886F}"/>
              </a:ext>
            </a:extLst>
          </p:cNvPr>
          <p:cNvSpPr>
            <a:spLocks noGrp="1"/>
          </p:cNvSpPr>
          <p:nvPr>
            <p:ph type="ctrTitle"/>
          </p:nvPr>
        </p:nvSpPr>
        <p:spPr>
          <a:xfrm>
            <a:off x="1154955" y="1447800"/>
            <a:ext cx="8825658" cy="3329581"/>
          </a:xfrm>
        </p:spPr>
        <p:txBody>
          <a:bodyPr rtlCol="0">
            <a:normAutofit/>
          </a:bodyPr>
          <a:lstStyle/>
          <a:p>
            <a:pPr rtl="0"/>
            <a:r>
              <a:rPr lang="de-DE" dirty="0"/>
              <a:t>Vielen Dank!</a:t>
            </a:r>
            <a:br>
              <a:rPr lang="de-DE" dirty="0"/>
            </a:br>
            <a:br>
              <a:rPr lang="de-DE" dirty="0"/>
            </a:br>
            <a:r>
              <a:rPr lang="de-DE" sz="2200" dirty="0"/>
              <a:t>Halle (Saale), 24. September 2021</a:t>
            </a:r>
          </a:p>
        </p:txBody>
      </p:sp>
      <p:sp>
        <p:nvSpPr>
          <p:cNvPr id="57" name="Rechteck 56">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feld 4">
            <a:extLst>
              <a:ext uri="{FF2B5EF4-FFF2-40B4-BE49-F238E27FC236}">
                <a16:creationId xmlns:a16="http://schemas.microsoft.com/office/drawing/2014/main" id="{29BCC3FB-46FB-403C-AB71-1D71AC2B9C39}"/>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51076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dirty="0"/>
              <a:t>Das – optionale – Anfrageverfahren nach geltender Rechtslage</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a:bodyPr>
          <a:lstStyle/>
          <a:p>
            <a:pPr algn="just"/>
            <a:r>
              <a:rPr lang="de-DE" sz="1800" b="1" dirty="0"/>
              <a:t>(1)</a:t>
            </a:r>
            <a:r>
              <a:rPr lang="de-DE" sz="1800" dirty="0"/>
              <a:t> </a:t>
            </a:r>
            <a:r>
              <a:rPr lang="de-DE" sz="1200" baseline="60000" dirty="0"/>
              <a:t>1</a:t>
            </a:r>
            <a:r>
              <a:rPr lang="de-DE" sz="1800" dirty="0"/>
              <a:t>Die Beteiligten können schriftlich oder elektronisch eine Entscheidung beantragen, ob eine Beschäftigung vorliegt, es sei denn, die Einzugsstelle oder ein anderer Versicherungsträger hatte im Zeitpunkt der Antragstellung bereits ein Verfahren zur Feststellung einer Beschäftigung eingeleitet.</a:t>
            </a:r>
          </a:p>
          <a:p>
            <a:pPr algn="just"/>
            <a:r>
              <a:rPr lang="de-DE" sz="1200" baseline="60000" dirty="0"/>
              <a:t>2</a:t>
            </a:r>
            <a:r>
              <a:rPr lang="de-DE" sz="1800" dirty="0"/>
              <a:t>Die Einzugsstelle hat einen Antrag nach Satz 1 zu stellen, wenn sich aus der Meldung des Arbeitgebers (§ 28a) ergibt, dass der Beschäftigte Ehegatte, Lebenspartner oder Abkömmling des Arbeitgebers oder geschäftsführender Gesellschafter einer Gesellschaft mit beschränkter Haftung ist. </a:t>
            </a:r>
          </a:p>
          <a:p>
            <a:pPr algn="just"/>
            <a:r>
              <a:rPr lang="de-DE" sz="1200" baseline="60000" dirty="0"/>
              <a:t>3</a:t>
            </a:r>
            <a:r>
              <a:rPr lang="de-DE" sz="1800" dirty="0"/>
              <a:t>Über den Antrag entscheidet abweichend von § 28h Absatz 2 die Deutsche Rentenversicherung Bund.</a:t>
            </a:r>
          </a:p>
        </p:txBody>
      </p:sp>
      <p:sp>
        <p:nvSpPr>
          <p:cNvPr id="4" name="Textplatzhalter 3">
            <a:extLst>
              <a:ext uri="{FF2B5EF4-FFF2-40B4-BE49-F238E27FC236}">
                <a16:creationId xmlns:a16="http://schemas.microsoft.com/office/drawing/2014/main" id="{DD5D4647-4871-454F-A6B5-454EF010EDC3}"/>
              </a:ext>
            </a:extLst>
          </p:cNvPr>
          <p:cNvSpPr>
            <a:spLocks noGrp="1"/>
          </p:cNvSpPr>
          <p:nvPr>
            <p:ph type="body" sz="half" idx="2"/>
          </p:nvPr>
        </p:nvSpPr>
        <p:spPr/>
        <p:txBody>
          <a:bodyPr/>
          <a:lstStyle/>
          <a:p>
            <a:r>
              <a:rPr lang="de-DE" dirty="0"/>
              <a:t>Die aktuelle Norm des § 7a SGB IV hat folgenden Wortlaut:</a:t>
            </a:r>
          </a:p>
        </p:txBody>
      </p:sp>
      <p:sp>
        <p:nvSpPr>
          <p:cNvPr id="5" name="Textfeld 4">
            <a:extLst>
              <a:ext uri="{FF2B5EF4-FFF2-40B4-BE49-F238E27FC236}">
                <a16:creationId xmlns:a16="http://schemas.microsoft.com/office/drawing/2014/main" id="{46C6DBFF-C52E-41F8-B055-6AE8382B7EF0}"/>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68372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dirty="0"/>
              <a:t>Das – optionale – Anfrageverfahren nach geltender Rechtslage</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a:bodyPr>
          <a:lstStyle/>
          <a:p>
            <a:pPr algn="just"/>
            <a:r>
              <a:rPr lang="de-DE" sz="1800" b="1" dirty="0"/>
              <a:t>(2)</a:t>
            </a:r>
            <a:r>
              <a:rPr lang="de-DE" sz="1800" dirty="0"/>
              <a:t> Die Deutsche Rentenversicherung Bund entscheidet auf Grund einer Gesamtwürdigung aller Umstände des Einzelfalles, ob eine Beschäftigung vorliegt.</a:t>
            </a:r>
          </a:p>
          <a:p>
            <a:pPr algn="just"/>
            <a:r>
              <a:rPr lang="de-DE" sz="1800" b="1" dirty="0"/>
              <a:t>(3)</a:t>
            </a:r>
            <a:r>
              <a:rPr lang="de-DE" sz="1800" dirty="0"/>
              <a:t> </a:t>
            </a:r>
            <a:r>
              <a:rPr lang="de-DE" sz="1200" baseline="60000" dirty="0"/>
              <a:t>1</a:t>
            </a:r>
            <a:r>
              <a:rPr lang="de-DE" sz="1800" dirty="0"/>
              <a:t>Die Deutsche Rentenversicherung Bund teilt den Beteiligten schriftlich oder elektronisch mit, welche Angaben und Unterlagen sie für ihre Entscheidung benötigt.</a:t>
            </a:r>
          </a:p>
          <a:p>
            <a:pPr algn="just"/>
            <a:r>
              <a:rPr lang="de-DE" sz="1200" baseline="60000" dirty="0"/>
              <a:t>2</a:t>
            </a:r>
            <a:r>
              <a:rPr lang="de-DE" sz="1800" dirty="0"/>
              <a:t>Sie setzt den Beteiligten eine angemessene Frist, innerhalb der diese die Angaben zu machen und die Unterlagen vorzulegen haben.</a:t>
            </a:r>
          </a:p>
          <a:p>
            <a:pPr marL="0" indent="0" algn="just">
              <a:buNone/>
            </a:pPr>
            <a:endParaRPr lang="de-DE" sz="1800" dirty="0"/>
          </a:p>
        </p:txBody>
      </p:sp>
      <p:sp>
        <p:nvSpPr>
          <p:cNvPr id="4" name="Textplatzhalter 3">
            <a:extLst>
              <a:ext uri="{FF2B5EF4-FFF2-40B4-BE49-F238E27FC236}">
                <a16:creationId xmlns:a16="http://schemas.microsoft.com/office/drawing/2014/main" id="{DD5D4647-4871-454F-A6B5-454EF010EDC3}"/>
              </a:ext>
            </a:extLst>
          </p:cNvPr>
          <p:cNvSpPr>
            <a:spLocks noGrp="1"/>
          </p:cNvSpPr>
          <p:nvPr>
            <p:ph type="body" sz="half" idx="2"/>
          </p:nvPr>
        </p:nvSpPr>
        <p:spPr/>
        <p:txBody>
          <a:bodyPr/>
          <a:lstStyle/>
          <a:p>
            <a:r>
              <a:rPr lang="de-DE" dirty="0"/>
              <a:t>Die aktuelle Norm des § 7a SGB IV hat folgenden Wortlaut:</a:t>
            </a:r>
          </a:p>
        </p:txBody>
      </p:sp>
      <p:sp>
        <p:nvSpPr>
          <p:cNvPr id="5" name="Textfeld 4">
            <a:extLst>
              <a:ext uri="{FF2B5EF4-FFF2-40B4-BE49-F238E27FC236}">
                <a16:creationId xmlns:a16="http://schemas.microsoft.com/office/drawing/2014/main" id="{FCE79DBE-FA14-4F09-B45C-0A33BC314213}"/>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299178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dirty="0"/>
              <a:t>Das – optionale – Anfrageverfahren nach geltender Rechtslage</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a:bodyPr>
          <a:lstStyle/>
          <a:p>
            <a:pPr algn="just"/>
            <a:r>
              <a:rPr lang="de-DE" sz="1800" b="1" dirty="0"/>
              <a:t>(4)</a:t>
            </a:r>
            <a:r>
              <a:rPr lang="de-DE" sz="1800" dirty="0"/>
              <a:t> Die Deutsche Rentenversicherung Bund teilt den Beteiligten mit, welche Entscheidung sie zu treffen beabsichtigt, bezeichnet die Tatsachen, auf die sie ihre Entscheidung stützen will, und gibt den Beteiligten Gelegenheit, sich zu der beabsichtigten Entscheidung zu äußern.</a:t>
            </a:r>
          </a:p>
          <a:p>
            <a:pPr algn="just"/>
            <a:r>
              <a:rPr lang="de-DE" sz="1800" b="1" dirty="0"/>
              <a:t>(5)</a:t>
            </a:r>
            <a:r>
              <a:rPr lang="de-DE" sz="1800" dirty="0"/>
              <a:t> Die Deutsche Rentenversicherung Bund fordert die Beteiligten auf, innerhalb einer angemessenen Frist die Tatsachen anzugeben, die eine Widerlegung begründen, wenn diese die Vermutung widerlegen wollen.</a:t>
            </a:r>
          </a:p>
          <a:p>
            <a:pPr marL="0" indent="0" algn="just">
              <a:buNone/>
            </a:pPr>
            <a:endParaRPr lang="de-DE" sz="1800" dirty="0"/>
          </a:p>
        </p:txBody>
      </p:sp>
      <p:sp>
        <p:nvSpPr>
          <p:cNvPr id="4" name="Textplatzhalter 3">
            <a:extLst>
              <a:ext uri="{FF2B5EF4-FFF2-40B4-BE49-F238E27FC236}">
                <a16:creationId xmlns:a16="http://schemas.microsoft.com/office/drawing/2014/main" id="{DD5D4647-4871-454F-A6B5-454EF010EDC3}"/>
              </a:ext>
            </a:extLst>
          </p:cNvPr>
          <p:cNvSpPr>
            <a:spLocks noGrp="1"/>
          </p:cNvSpPr>
          <p:nvPr>
            <p:ph type="body" sz="half" idx="2"/>
          </p:nvPr>
        </p:nvSpPr>
        <p:spPr/>
        <p:txBody>
          <a:bodyPr/>
          <a:lstStyle/>
          <a:p>
            <a:r>
              <a:rPr lang="de-DE" dirty="0"/>
              <a:t>Die aktuelle Norm des § 7a SGB IV hat folgenden Wortlaut:</a:t>
            </a:r>
          </a:p>
        </p:txBody>
      </p:sp>
      <p:sp>
        <p:nvSpPr>
          <p:cNvPr id="5" name="Textfeld 4">
            <a:extLst>
              <a:ext uri="{FF2B5EF4-FFF2-40B4-BE49-F238E27FC236}">
                <a16:creationId xmlns:a16="http://schemas.microsoft.com/office/drawing/2014/main" id="{B2CFC33D-A3F5-4CDA-A320-E831E803F257}"/>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316531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dirty="0"/>
              <a:t>Das – optionale – Anfrageverfahren nach geltender Rechtslage</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lnSpcReduction="10000"/>
          </a:bodyPr>
          <a:lstStyle/>
          <a:p>
            <a:pPr algn="just"/>
            <a:r>
              <a:rPr lang="de-DE" sz="1800" b="1" dirty="0"/>
              <a:t>(6)</a:t>
            </a:r>
            <a:r>
              <a:rPr lang="de-DE" sz="1800" dirty="0"/>
              <a:t> </a:t>
            </a:r>
            <a:r>
              <a:rPr lang="de-DE" sz="1200" baseline="60000" dirty="0"/>
              <a:t>1</a:t>
            </a:r>
            <a:r>
              <a:rPr lang="de-DE" sz="1800" dirty="0"/>
              <a:t>Wird der Antrag nach Absatz 1 innerhalb eines Monats nach Aufnahme der Tätigkeit gestellt und stellt die Deutsche Rentenversicherung Bund ein versicherungspflichtiges Beschäftigungsverhältnis fest, tritt die Versicherungspflicht mit der Bekanntgabe der Entscheidung ein, wenn der Beschäftigte</a:t>
            </a:r>
          </a:p>
          <a:p>
            <a:pPr lvl="1" algn="just"/>
            <a:r>
              <a:rPr lang="de-DE" sz="1600" b="1" dirty="0"/>
              <a:t>1. </a:t>
            </a:r>
            <a:r>
              <a:rPr lang="de-DE" sz="1600" dirty="0"/>
              <a:t>zustimmt und</a:t>
            </a:r>
          </a:p>
          <a:p>
            <a:pPr lvl="1" algn="just"/>
            <a:r>
              <a:rPr lang="de-DE" sz="1600" b="1" dirty="0"/>
              <a:t>2.</a:t>
            </a:r>
            <a:r>
              <a:rPr lang="de-DE" sz="1600" dirty="0"/>
              <a:t> er für den Zeitraum zwischen Aufnahme der Beschäftigung und der Entscheidung eine Absicherung gegen das finanzielle Risiko von Krankheit und zur Altersvorsorge vorgenommen hat, die der Art nach den Leistungen der gesetzlichen Krankenversicherung und der gesetzlichen Rentenversicherung entspricht.</a:t>
            </a:r>
          </a:p>
          <a:p>
            <a:pPr algn="just"/>
            <a:r>
              <a:rPr lang="de-DE" sz="1200" baseline="60000" dirty="0"/>
              <a:t>2</a:t>
            </a:r>
            <a:r>
              <a:rPr lang="de-DE" sz="1800" dirty="0"/>
              <a:t>Der Gesamtsozialversicherungsbeitrag wird erst zu dem Zeitpunkt fällig, zu dem die Entscheidung, dass eine Beschäftigung vorliegt, unanfechtbar geworden ist.</a:t>
            </a:r>
          </a:p>
          <a:p>
            <a:pPr algn="just"/>
            <a:endParaRPr lang="de-DE" sz="1800" dirty="0"/>
          </a:p>
        </p:txBody>
      </p:sp>
      <p:sp>
        <p:nvSpPr>
          <p:cNvPr id="4" name="Textplatzhalter 3">
            <a:extLst>
              <a:ext uri="{FF2B5EF4-FFF2-40B4-BE49-F238E27FC236}">
                <a16:creationId xmlns:a16="http://schemas.microsoft.com/office/drawing/2014/main" id="{DD5D4647-4871-454F-A6B5-454EF010EDC3}"/>
              </a:ext>
            </a:extLst>
          </p:cNvPr>
          <p:cNvSpPr>
            <a:spLocks noGrp="1"/>
          </p:cNvSpPr>
          <p:nvPr>
            <p:ph type="body" sz="half" idx="2"/>
          </p:nvPr>
        </p:nvSpPr>
        <p:spPr/>
        <p:txBody>
          <a:bodyPr/>
          <a:lstStyle/>
          <a:p>
            <a:r>
              <a:rPr lang="de-DE" dirty="0"/>
              <a:t>Die aktuelle Norm des § 7a SGB IV hat folgenden Wortlaut:</a:t>
            </a:r>
          </a:p>
        </p:txBody>
      </p:sp>
      <p:sp>
        <p:nvSpPr>
          <p:cNvPr id="5" name="Textfeld 4">
            <a:extLst>
              <a:ext uri="{FF2B5EF4-FFF2-40B4-BE49-F238E27FC236}">
                <a16:creationId xmlns:a16="http://schemas.microsoft.com/office/drawing/2014/main" id="{63FB490B-953B-4DC4-A9E5-852729933DD2}"/>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351282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dirty="0"/>
              <a:t>Das – optionale – Anfrageverfahren nach geltender Rechtslage</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a:bodyPr>
          <a:lstStyle/>
          <a:p>
            <a:pPr algn="just"/>
            <a:r>
              <a:rPr lang="de-DE" sz="1800" b="1" dirty="0"/>
              <a:t>(7)</a:t>
            </a:r>
            <a:r>
              <a:rPr lang="de-DE" sz="1800" dirty="0"/>
              <a:t> </a:t>
            </a:r>
            <a:r>
              <a:rPr lang="de-DE" sz="1200" baseline="60000" dirty="0"/>
              <a:t>1</a:t>
            </a:r>
            <a:r>
              <a:rPr lang="de-DE" sz="1800" dirty="0"/>
              <a:t>Widerspruch und Klage gegen Entscheidungen, dass eine Beschäftigung vorliegt, haben aufschiebende Wirkung. </a:t>
            </a:r>
            <a:r>
              <a:rPr lang="de-DE" sz="1600" baseline="30000" dirty="0"/>
              <a:t>2</a:t>
            </a:r>
            <a:r>
              <a:rPr lang="de-DE" sz="1800" dirty="0"/>
              <a:t>Eine Klage auf Erlass der Entscheidung ist abweichend von § 88 Absatz 1 des Sozialgerichtsgesetzes nach Ablauf von drei Monaten zulässig.</a:t>
            </a:r>
          </a:p>
        </p:txBody>
      </p:sp>
      <p:sp>
        <p:nvSpPr>
          <p:cNvPr id="4" name="Textplatzhalter 3">
            <a:extLst>
              <a:ext uri="{FF2B5EF4-FFF2-40B4-BE49-F238E27FC236}">
                <a16:creationId xmlns:a16="http://schemas.microsoft.com/office/drawing/2014/main" id="{DD5D4647-4871-454F-A6B5-454EF010EDC3}"/>
              </a:ext>
            </a:extLst>
          </p:cNvPr>
          <p:cNvSpPr>
            <a:spLocks noGrp="1"/>
          </p:cNvSpPr>
          <p:nvPr>
            <p:ph type="body" sz="half" idx="2"/>
          </p:nvPr>
        </p:nvSpPr>
        <p:spPr/>
        <p:txBody>
          <a:bodyPr/>
          <a:lstStyle/>
          <a:p>
            <a:r>
              <a:rPr lang="de-DE" dirty="0"/>
              <a:t>Die aktuelle Norm des § 7a SGB IV hat folgenden Wortlaut:</a:t>
            </a:r>
          </a:p>
        </p:txBody>
      </p:sp>
      <p:sp>
        <p:nvSpPr>
          <p:cNvPr id="5" name="Textfeld 4">
            <a:extLst>
              <a:ext uri="{FF2B5EF4-FFF2-40B4-BE49-F238E27FC236}">
                <a16:creationId xmlns:a16="http://schemas.microsoft.com/office/drawing/2014/main" id="{04FE64E4-ADB2-4D2D-AFEE-6D2497C4E5F4}"/>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284074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Das Gesetzgebungsverfahren</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a:bodyPr>
          <a:lstStyle/>
          <a:p>
            <a:pPr algn="just"/>
            <a:r>
              <a:rPr lang="de-DE" sz="1800" dirty="0"/>
              <a:t>Der Gesetzgeber hat mit dem Gesetz zur Umsetzung der Richtlinie (EU) 2019/882 des Europäischen Parlaments und des Rates über die Barrierefreiheitsanforderungen für Produkte und Dienstleistungen und zur Änderung anderer Gesetze vom 16. Juli 2021 (BGBl. </a:t>
            </a:r>
            <a:r>
              <a:rPr lang="nn-NO" sz="1800" dirty="0"/>
              <a:t>I S. 2970</a:t>
            </a:r>
            <a:r>
              <a:rPr lang="de-DE" sz="1800" dirty="0"/>
              <a:t>) die Vorschrift des § 7a SGB IV grundlegend geändert.</a:t>
            </a:r>
          </a:p>
          <a:p>
            <a:pPr algn="just"/>
            <a:r>
              <a:rPr lang="de-DE" sz="1800" dirty="0"/>
              <a:t>Die Änderung, die am 1. April 2022 in Kraft treten wird, geht auf einen Gesetzesentwurf vom 20. Mai 2021 betreffend umfassende Anforderungen an die Umsetzung der Barrierefreiheit sowie auf eine Formulierungshilfe der Fraktionen von CDU/CSU und SPD zu diesem Gesetzentwurf zurück (vgl. die </a:t>
            </a:r>
            <a:r>
              <a:rPr lang="de-DE" sz="1800" dirty="0" err="1"/>
              <a:t>Ausschussdrs</a:t>
            </a:r>
            <a:r>
              <a:rPr lang="de-DE" sz="1800" dirty="0"/>
              <a:t>. 19(11)1126).</a:t>
            </a: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endParaRPr lang="de-DE"/>
          </a:p>
        </p:txBody>
      </p:sp>
      <p:sp>
        <p:nvSpPr>
          <p:cNvPr id="5" name="Textfeld 4">
            <a:extLst>
              <a:ext uri="{FF2B5EF4-FFF2-40B4-BE49-F238E27FC236}">
                <a16:creationId xmlns:a16="http://schemas.microsoft.com/office/drawing/2014/main" id="{740C3437-5B4D-45E6-8793-23FBDC2D75AF}"/>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423170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B39A4-5141-4CF9-84B3-98E53BA94EAA}"/>
              </a:ext>
            </a:extLst>
          </p:cNvPr>
          <p:cNvSpPr>
            <a:spLocks noGrp="1"/>
          </p:cNvSpPr>
          <p:nvPr>
            <p:ph type="title"/>
          </p:nvPr>
        </p:nvSpPr>
        <p:spPr/>
        <p:txBody>
          <a:bodyPr/>
          <a:lstStyle/>
          <a:p>
            <a:r>
              <a:rPr lang="de-DE" sz="2000" dirty="0"/>
              <a:t>Das Gesetzgebungsverfahren</a:t>
            </a:r>
          </a:p>
        </p:txBody>
      </p:sp>
      <p:sp>
        <p:nvSpPr>
          <p:cNvPr id="3" name="Inhaltsplatzhalter 2">
            <a:extLst>
              <a:ext uri="{FF2B5EF4-FFF2-40B4-BE49-F238E27FC236}">
                <a16:creationId xmlns:a16="http://schemas.microsoft.com/office/drawing/2014/main" id="{7A079A0D-6A4D-4D15-9CF8-F472396A5E00}"/>
              </a:ext>
            </a:extLst>
          </p:cNvPr>
          <p:cNvSpPr>
            <a:spLocks noGrp="1"/>
          </p:cNvSpPr>
          <p:nvPr>
            <p:ph idx="1"/>
          </p:nvPr>
        </p:nvSpPr>
        <p:spPr>
          <a:xfrm>
            <a:off x="4784616" y="1447800"/>
            <a:ext cx="6844400" cy="4572000"/>
          </a:xfrm>
        </p:spPr>
        <p:txBody>
          <a:bodyPr>
            <a:normAutofit fontScale="92500"/>
          </a:bodyPr>
          <a:lstStyle/>
          <a:p>
            <a:pPr algn="just"/>
            <a:r>
              <a:rPr lang="de-DE" sz="1800" dirty="0"/>
              <a:t>Die Gesetzgebung wird als „klammheimliche“ Reform des Statusfeststellungsverfahrens nach § 7a SGB IV angesehen, die an ein „unverdächtiges“ und damit nicht im Zusammenhang stehendes Vorhaben gekoppelt worden sei (</a:t>
            </a:r>
            <a:r>
              <a:rPr lang="de-DE" sz="1800" dirty="0" err="1"/>
              <a:t>WiJ</a:t>
            </a:r>
            <a:r>
              <a:rPr lang="de-DE" sz="1800" dirty="0"/>
              <a:t> 2021,134).</a:t>
            </a:r>
          </a:p>
          <a:p>
            <a:pPr algn="just"/>
            <a:endParaRPr lang="de-DE" sz="1800" dirty="0"/>
          </a:p>
          <a:p>
            <a:pPr algn="just"/>
            <a:r>
              <a:rPr lang="de-DE" sz="1800" dirty="0"/>
              <a:t>Zu der öffentlichen Anhörung am 17. Mai 2021 waren nur DGB und DRV Bund, aber nicht die betroffenen Wirtschafts- oder weitere Verbände geladen, worauf diese auch in einem offenen Brief an den Bundesarbeitsminister hingewiesen hatten (Quelle: Verband der Gründer und Selbstständigen e.V., https://www.vgsd.de/wp-content/uploads/2021/05/2021-05-20-Protestbrief-SFV-33.pdf). Der Gesetzentwurf sei dann nach Auffassung der Verbände im Ausschuss für Arbeit und Soziales am 19. Mai 2021 (BT–</a:t>
            </a:r>
            <a:r>
              <a:rPr lang="de-DE" sz="1800" dirty="0" err="1"/>
              <a:t>Drs</a:t>
            </a:r>
            <a:r>
              <a:rPr lang="de-DE" sz="1800" dirty="0"/>
              <a:t>. 19/29893) „durchgewunken“ worden.</a:t>
            </a:r>
          </a:p>
        </p:txBody>
      </p:sp>
      <p:sp>
        <p:nvSpPr>
          <p:cNvPr id="6" name="Textplatzhalter 5">
            <a:extLst>
              <a:ext uri="{FF2B5EF4-FFF2-40B4-BE49-F238E27FC236}">
                <a16:creationId xmlns:a16="http://schemas.microsoft.com/office/drawing/2014/main" id="{2FB0E23C-80B2-4347-BD1C-A1504093E08F}"/>
              </a:ext>
            </a:extLst>
          </p:cNvPr>
          <p:cNvSpPr>
            <a:spLocks noGrp="1"/>
          </p:cNvSpPr>
          <p:nvPr>
            <p:ph type="body" sz="half" idx="2"/>
          </p:nvPr>
        </p:nvSpPr>
        <p:spPr/>
        <p:txBody>
          <a:bodyPr/>
          <a:lstStyle/>
          <a:p>
            <a:endParaRPr lang="de-DE"/>
          </a:p>
        </p:txBody>
      </p:sp>
      <p:sp>
        <p:nvSpPr>
          <p:cNvPr id="5" name="Textfeld 4">
            <a:extLst>
              <a:ext uri="{FF2B5EF4-FFF2-40B4-BE49-F238E27FC236}">
                <a16:creationId xmlns:a16="http://schemas.microsoft.com/office/drawing/2014/main" id="{0641F2DB-1084-42A8-85F4-B8DEBE74E541}"/>
              </a:ext>
            </a:extLst>
          </p:cNvPr>
          <p:cNvSpPr txBox="1"/>
          <p:nvPr/>
        </p:nvSpPr>
        <p:spPr>
          <a:xfrm>
            <a:off x="1256231" y="6503349"/>
            <a:ext cx="10935767" cy="261610"/>
          </a:xfrm>
          <a:prstGeom prst="rect">
            <a:avLst/>
          </a:prstGeom>
          <a:noFill/>
          <a:ln w="3175">
            <a:noFill/>
          </a:ln>
        </p:spPr>
        <p:txBody>
          <a:bodyPr wrap="square" rtlCol="0">
            <a:spAutoFit/>
          </a:bodyPr>
          <a:lstStyle/>
          <a:p>
            <a:r>
              <a:rPr lang="de-DE" sz="1100" dirty="0">
                <a:effectLst/>
                <a:latin typeface="Calibri" panose="020F0502020204030204" pitchFamily="34" charset="0"/>
                <a:ea typeface="Calibri" panose="020F0502020204030204" pitchFamily="34" charset="0"/>
              </a:rPr>
              <a:t>Dr. Wolfgang Breidenbach, Rechtsanwalt und Fachanwalt für Sozialrecht, Flöther &amp; Wissing Rechtsanwälte</a:t>
            </a:r>
            <a:endParaRPr lang="de-DE" sz="1100" dirty="0"/>
          </a:p>
        </p:txBody>
      </p:sp>
    </p:spTree>
    <p:extLst>
      <p:ext uri="{BB962C8B-B14F-4D97-AF65-F5344CB8AC3E}">
        <p14:creationId xmlns:p14="http://schemas.microsoft.com/office/powerpoint/2010/main" val="3481021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50521417_TF78884036_Win32" id="{83A3C3BD-AA7B-4D5D-82EF-28A07A185EC6}" vid="{E433C19B-8F92-4615-8405-12DFF1ECB91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8C88F1-1664-415F-AFCE-F6CF45809817}">
  <ds:schemaRefs>
    <ds:schemaRef ds:uri="71af3243-3dd4-4a8d-8c0d-dd76da1f02a5"/>
    <ds:schemaRef ds:uri="http://purl.org/dc/elements/1.1/"/>
    <ds:schemaRef ds:uri="http://schemas.microsoft.com/office/2006/metadata/properties"/>
    <ds:schemaRef ds:uri="http://purl.org/dc/dcmitype/"/>
    <ds:schemaRef ds:uri="16c05727-aa75-4e4a-9b5f-8a80a116589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D16958A-754B-4396-9457-FD7A427A37DD}">
  <ds:schemaRefs>
    <ds:schemaRef ds:uri="http://schemas.microsoft.com/sharepoint/v3/contenttype/forms"/>
  </ds:schemaRefs>
</ds:datastoreItem>
</file>

<file path=customXml/itemProps3.xml><?xml version="1.0" encoding="utf-8"?>
<ds:datastoreItem xmlns:ds="http://schemas.openxmlformats.org/officeDocument/2006/customXml" ds:itemID="{CC30393A-FEC6-4A44-9E4A-6EA49F1F7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Digitales Design</Template>
  <TotalTime>0</TotalTime>
  <Words>2654</Words>
  <Application>Microsoft Office PowerPoint</Application>
  <PresentationFormat>Breitbild</PresentationFormat>
  <Paragraphs>116</Paragraphs>
  <Slides>20</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Century Gothic</vt:lpstr>
      <vt:lpstr>Times New Roman</vt:lpstr>
      <vt:lpstr>Wingdings 3</vt:lpstr>
      <vt:lpstr>Ion</vt:lpstr>
      <vt:lpstr>Kammerrechtstag 2021</vt:lpstr>
      <vt:lpstr>Das „neue“ Statusfeststellungsverfahren</vt:lpstr>
      <vt:lpstr>Das – optionale – Anfrageverfahren nach geltender Rechtslage</vt:lpstr>
      <vt:lpstr>Das – optionale – Anfrageverfahren nach geltender Rechtslage</vt:lpstr>
      <vt:lpstr>Das – optionale – Anfrageverfahren nach geltender Rechtslage</vt:lpstr>
      <vt:lpstr>Das – optionale – Anfrageverfahren nach geltender Rechtslage</vt:lpstr>
      <vt:lpstr>Das – optionale – Anfrageverfahren nach geltender Rechtslage</vt:lpstr>
      <vt:lpstr>Das Gesetzgebungsverfahren</vt:lpstr>
      <vt:lpstr>Das Gesetzgebungsverfahren</vt:lpstr>
      <vt:lpstr>Die Intention des Gesetzgebers</vt:lpstr>
      <vt:lpstr>Die Intention des Gesetzgebers</vt:lpstr>
      <vt:lpstr>Was ist neu? </vt:lpstr>
      <vt:lpstr>Was ist neu? </vt:lpstr>
      <vt:lpstr>Was ist neu? </vt:lpstr>
      <vt:lpstr>Was ist neu? </vt:lpstr>
      <vt:lpstr>Was ist neu? </vt:lpstr>
      <vt:lpstr>Was ist neu? </vt:lpstr>
      <vt:lpstr>Was ist neu? </vt:lpstr>
      <vt:lpstr>Was ist neu? </vt:lpstr>
      <vt:lpstr>Vielen Dank!  Halle (Saale), 24. September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Kammerrechtstag 2021</dc:title>
  <dc:creator>Dr. Wolfgang Breidenbach</dc:creator>
  <cp:lastModifiedBy>Loertzer, Christiane</cp:lastModifiedBy>
  <cp:revision>20</cp:revision>
  <cp:lastPrinted>2021-09-17T14:01:29Z</cp:lastPrinted>
  <dcterms:created xsi:type="dcterms:W3CDTF">2021-09-17T13:34:49Z</dcterms:created>
  <dcterms:modified xsi:type="dcterms:W3CDTF">2021-09-22T10:34:11Z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